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4" r:id="rId6"/>
    <p:sldId id="265" r:id="rId7"/>
    <p:sldId id="260" r:id="rId8"/>
    <p:sldId id="261" r:id="rId9"/>
    <p:sldId id="262" r:id="rId10"/>
    <p:sldId id="263" r:id="rId11"/>
    <p:sldId id="267"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18A"/>
    <a:srgbClr val="2D4762"/>
    <a:srgbClr val="E0017A"/>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63889" autoAdjust="0"/>
  </p:normalViewPr>
  <p:slideViewPr>
    <p:cSldViewPr snapToGrid="0">
      <p:cViewPr varScale="1">
        <p:scale>
          <a:sx n="47" d="100"/>
          <a:sy n="47" d="100"/>
        </p:scale>
        <p:origin x="15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E43EC-3465-4F30-9A3F-568EB98C83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97988-BE87-474C-96DE-981648E7A137}" type="slidenum">
              <a:rPr lang="en-US" smtClean="0"/>
              <a:t>‹#›</a:t>
            </a:fld>
            <a:endParaRPr lang="en-US"/>
          </a:p>
        </p:txBody>
      </p:sp>
    </p:spTree>
    <p:extLst>
      <p:ext uri="{BB962C8B-B14F-4D97-AF65-F5344CB8AC3E}">
        <p14:creationId xmlns:p14="http://schemas.microsoft.com/office/powerpoint/2010/main" val="397272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Kylee</a:t>
            </a:r>
            <a:r>
              <a:rPr lang="en-US" baseline="0" dirty="0" smtClean="0"/>
              <a:t> </a:t>
            </a:r>
            <a:r>
              <a:rPr lang="en-US" baseline="0" dirty="0" err="1" smtClean="0"/>
              <a:t>Leingang’s</a:t>
            </a:r>
            <a:r>
              <a:rPr lang="en-US" baseline="0" dirty="0" smtClean="0"/>
              <a:t> Philosophy- I believe in establishing a positive environment by building trusting relationships, implementing clear, limited procedures, and encouraging respect. I want my students to feel safe and willing to use respect and collaboration to encourage each other. I believe in being a caring teacher with high, reasonable expectations which will encourage positive development as a whole individual.</a:t>
            </a:r>
          </a:p>
          <a:p>
            <a:endParaRPr lang="en-US" baseline="0" dirty="0" smtClean="0"/>
          </a:p>
          <a:p>
            <a:r>
              <a:rPr lang="en-US" baseline="0" dirty="0" err="1" smtClean="0"/>
              <a:t>Shaylynn</a:t>
            </a:r>
            <a:r>
              <a:rPr lang="en-US" baseline="0" dirty="0" smtClean="0"/>
              <a:t> Mack’s Philosophy </a:t>
            </a:r>
            <a:r>
              <a:rPr lang="en-US" baseline="0" smtClean="0"/>
              <a:t>– I </a:t>
            </a:r>
            <a:r>
              <a:rPr lang="en-US" baseline="0" dirty="0" smtClean="0"/>
              <a:t>will create an organized and structured classroom with constant expectations while building positive relationships with each individual student. Along with giving them independence and choices to stay self motivated. I feel it is important to keep the students highly engaged and excited about learning.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4</a:t>
            </a:fld>
            <a:endParaRPr lang="en-US"/>
          </a:p>
        </p:txBody>
      </p:sp>
    </p:spTree>
    <p:extLst>
      <p:ext uri="{BB962C8B-B14F-4D97-AF65-F5344CB8AC3E}">
        <p14:creationId xmlns:p14="http://schemas.microsoft.com/office/powerpoint/2010/main" val="352033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attention getter will begin with a recognizable sound where the students can direct their attention to the teacher. However, throughout the year we hope to adjust our attention getter. We want our attention</a:t>
            </a:r>
            <a:r>
              <a:rPr lang="en-US" baseline="0" dirty="0" smtClean="0"/>
              <a:t> getter to be a fun element to implement within the classroom based on the students interests. After we take the time to get to know our students, we would like to adjust our attention getter to relate to them personally. For example, if the class really enjoys “Finding Nemo” , the movie, the attention getter might be “Shark Bait” and they respond with “Ooh HA </a:t>
            </a:r>
            <a:r>
              <a:rPr lang="en-US" baseline="0" dirty="0" err="1" smtClean="0"/>
              <a:t>HA</a:t>
            </a:r>
            <a:r>
              <a:rPr lang="en-US" baseline="0" dirty="0" smtClean="0"/>
              <a:t>”. This is a fun way to develop a personal relationship with the students and keep them engaged in the classroom. The attention getter may also be used to reinforce class content. An example of this would be using a vocabulary word as the attention getter where students will repeat back the definition to show they are ready to learn. There are many different attention getter options we would like to use, but we would like to differentiate our attention getter based on our student’s needs whether the attention getter needs to be a visual or auditory message.</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13</a:t>
            </a:fld>
            <a:endParaRPr lang="en-US"/>
          </a:p>
        </p:txBody>
      </p:sp>
    </p:spTree>
    <p:extLst>
      <p:ext uri="{BB962C8B-B14F-4D97-AF65-F5344CB8AC3E}">
        <p14:creationId xmlns:p14="http://schemas.microsoft.com/office/powerpoint/2010/main" val="41780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combine the three agendas</a:t>
            </a:r>
            <a:r>
              <a:rPr lang="en-US" baseline="0" dirty="0" smtClean="0"/>
              <a:t> above for our classroom. We would like our agenda to be detailed but neat. We would like a description to be under each subject area as they are in the first photo on the left. We would also like to list possible supplies within our agenda so the students can refer to the agenda when they need to gather appropriate supplies as the middle photo represents. The photo on the right is the type of structure we would like to have as the agenda is neat and organized. We would like the students to be able to refer to the agenda for many of their repetitive questions. We want them to understand what they will be doing, the materials they need, and what time each activity will be taking place in order to eliminate any unnecessary questioning or confusion.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14</a:t>
            </a:fld>
            <a:endParaRPr lang="en-US"/>
          </a:p>
        </p:txBody>
      </p:sp>
    </p:spTree>
    <p:extLst>
      <p:ext uri="{BB962C8B-B14F-4D97-AF65-F5344CB8AC3E}">
        <p14:creationId xmlns:p14="http://schemas.microsoft.com/office/powerpoint/2010/main" val="413698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few days we</a:t>
            </a:r>
            <a:r>
              <a:rPr lang="en-US" baseline="0" dirty="0" smtClean="0"/>
              <a:t> would follow Wong’s 10 day plan. We plan on using the first days to get to know our students to make them comfortable within the classroom environment. We would begin working to establish relationships as Love and Logic supports. We would then take the first days to teach, rehearse, and reinforce procedures. We will do this through repetitive practice, modeling, and constant reminders for the students. We will focus on establishing a positive environment with clear expectations through reminders, examples, and procedures.</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5</a:t>
            </a:fld>
            <a:endParaRPr lang="en-US"/>
          </a:p>
        </p:txBody>
      </p:sp>
    </p:spTree>
    <p:extLst>
      <p:ext uri="{BB962C8B-B14F-4D97-AF65-F5344CB8AC3E}">
        <p14:creationId xmlns:p14="http://schemas.microsoft.com/office/powerpoint/2010/main" val="183599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 the students at the beginning of each day is one procedure we would like to implement immediately. This creates a positive</a:t>
            </a:r>
            <a:r>
              <a:rPr lang="en-US" baseline="0" dirty="0" smtClean="0"/>
              <a:t> and safe environment by making the students feel welcome. This is an important step to implement right away to give students a positive vibe as they enter the classroom and are ready to begin each day.</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6</a:t>
            </a:fld>
            <a:endParaRPr lang="en-US"/>
          </a:p>
        </p:txBody>
      </p:sp>
    </p:spTree>
    <p:extLst>
      <p:ext uri="{BB962C8B-B14F-4D97-AF65-F5344CB8AC3E}">
        <p14:creationId xmlns:p14="http://schemas.microsoft.com/office/powerpoint/2010/main" val="48994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will have the option to have flexible</a:t>
            </a:r>
            <a:r>
              <a:rPr lang="en-US" baseline="0" dirty="0" smtClean="0"/>
              <a:t> seating. We would like to provide the students with the option to move locations throughout the day. Each student will choose a spot in the morning and have the opportunity to choose a different spot in the afternoon. The student may choose their seat as well. If a student is inappropriately using the seating choice, they will be given a regular school chair. If two students argue over a seat, they will be expected to solve the conflict using strategies such as one student has the seat in the morning the other student has it in the afternoon or simply selecting another option. If the students are unable to solve this problem on their own then neither student will be allowed to have that seat and they will be asked to find another option.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7</a:t>
            </a:fld>
            <a:endParaRPr lang="en-US"/>
          </a:p>
        </p:txBody>
      </p:sp>
    </p:spTree>
    <p:extLst>
      <p:ext uri="{BB962C8B-B14F-4D97-AF65-F5344CB8AC3E}">
        <p14:creationId xmlns:p14="http://schemas.microsoft.com/office/powerpoint/2010/main" val="347230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students will be given a bathroom punch card at the beginning of each week. The punch card will allow them to leave the room five times throughout the week to use the bathroom or get a drink. The students will be able to go to the bathroom without having to get a punch during snack and recess times. This will encourage the students to use the bathroom at times other than instructional times. The bathroom procedures will be hung up on the door so the students can be reminded of their expectations before they leave the room. Emergencies will be handled differently and students will be able to go without a punch.</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8</a:t>
            </a:fld>
            <a:endParaRPr lang="en-US"/>
          </a:p>
        </p:txBody>
      </p:sp>
    </p:spTree>
    <p:extLst>
      <p:ext uri="{BB962C8B-B14F-4D97-AF65-F5344CB8AC3E}">
        <p14:creationId xmlns:p14="http://schemas.microsoft.com/office/powerpoint/2010/main" val="8741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implement many talking opportunities for our students. These opportunities may come in whole group discussions or small group discussions. A ball could be used to facilitate a whole group discussion where the ball would designate one person as the speaker. The ball could then be passed around as the discussion continues to expand. Small group turn and talks could be used as well using a student teach method as the diagram explains. The students will respond to the teachers chant of  “class” with a “yes” to ready themselves for a lesson. We will give a short minute lesson involving movement and conclude the lesson with clapping twice and saying “teach” and the students respond clapping twice and saying “okay” and they will turn and teach their partner about the lesson. We will walk around during this time to look for comprehension of the material.</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9</a:t>
            </a:fld>
            <a:endParaRPr lang="en-US"/>
          </a:p>
        </p:txBody>
      </p:sp>
    </p:spTree>
    <p:extLst>
      <p:ext uri="{BB962C8B-B14F-4D97-AF65-F5344CB8AC3E}">
        <p14:creationId xmlns:p14="http://schemas.microsoft.com/office/powerpoint/2010/main" val="8963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have a designated line up area lined in tape. This will prohibit the students from lining up too close to the door and make sure the students remain in a single file line. The students will be given a day of the week during the first day of school. The students will then be asked to line up according to the days of the week. For example, if a student is a Tuesday, he will be able to line up first on Tuesdays. This allows us to control the students as they line up for various reasons.</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10</a:t>
            </a:fld>
            <a:endParaRPr lang="en-US"/>
          </a:p>
        </p:txBody>
      </p:sp>
    </p:spTree>
    <p:extLst>
      <p:ext uri="{BB962C8B-B14F-4D97-AF65-F5344CB8AC3E}">
        <p14:creationId xmlns:p14="http://schemas.microsoft.com/office/powerpoint/2010/main" val="62325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involve the parents as much as possible with the classroom and learning experiences their children will have. We will welcome the students and parents with a letter home before the first day of school. The letter will contain our contact information, a little background information about who we are, and highlight our excitement for the upcoming year. This will hopefully establish a positive relationship with both our students and the parents of our students. We will invite the parents to introduce themselves through the schools open house or other appropriate times before school. We will also be sending home a welcome package with the students on the first day. This will include a school schedule, calendar, the class rules, appropriate birthday treats, appropriate snack choices, the dress code, and homework expectations. This will be something the parents can keep to reference throughout the year. Not only do the students need to be aware of the procedures and expectations, but the parents need to be aware of them as well. This will eliminate any unwanted surprises to discuss with the parents throughout the year about the school’s policies.</a:t>
            </a:r>
          </a:p>
        </p:txBody>
      </p:sp>
      <p:sp>
        <p:nvSpPr>
          <p:cNvPr id="4" name="Slide Number Placeholder 3"/>
          <p:cNvSpPr>
            <a:spLocks noGrp="1"/>
          </p:cNvSpPr>
          <p:nvPr>
            <p:ph type="sldNum" sz="quarter" idx="10"/>
          </p:nvPr>
        </p:nvSpPr>
        <p:spPr/>
        <p:txBody>
          <a:bodyPr/>
          <a:lstStyle/>
          <a:p>
            <a:fld id="{D1097988-BE87-474C-96DE-981648E7A137}" type="slidenum">
              <a:rPr lang="en-US" smtClean="0"/>
              <a:t>11</a:t>
            </a:fld>
            <a:endParaRPr lang="en-US"/>
          </a:p>
        </p:txBody>
      </p:sp>
    </p:spTree>
    <p:extLst>
      <p:ext uri="{BB962C8B-B14F-4D97-AF65-F5344CB8AC3E}">
        <p14:creationId xmlns:p14="http://schemas.microsoft.com/office/powerpoint/2010/main" val="212361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will have the opportunity to earn tickets throughout the year. The tickets can be rewarded through positive behavior</a:t>
            </a:r>
            <a:r>
              <a:rPr lang="en-US" baseline="0" dirty="0" smtClean="0"/>
              <a:t> and hard work. If a student shows respect to another student by going above and beyond to help them, they may receive a ticket. There are many different ways a student can earn a ticket which will encourage respect and establish a positive community within the classroom. The students will keep track of their earned tickets and have the opportunity to “spend” their tickets. The tickets will be spent on nontangible items including special privileges like going first in line or eating lunch with the teacher. The students will decide when they would like to spend their tickets and they are responsible for the tickets at all times.</a:t>
            </a:r>
          </a:p>
          <a:p>
            <a:endParaRPr lang="en-US" baseline="0" dirty="0" smtClean="0"/>
          </a:p>
          <a:p>
            <a:r>
              <a:rPr lang="en-US" baseline="0" dirty="0" smtClean="0"/>
              <a:t>Poor behavior will be addressed using the district policy. Communication with the parents will be a great focus for managing poor behavior. The students will be taking home a weekly behavior report at the end of the week. If problems arise within the classroom they will be documented on this behavior report with one copy sent home to the parents. Other communication with parents will occur by telephone or email. We want the parents to be a part of behavior issues as we believe this can be very effective in limiting unwanted behavior.</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12</a:t>
            </a:fld>
            <a:endParaRPr lang="en-US"/>
          </a:p>
        </p:txBody>
      </p:sp>
    </p:spTree>
    <p:extLst>
      <p:ext uri="{BB962C8B-B14F-4D97-AF65-F5344CB8AC3E}">
        <p14:creationId xmlns:p14="http://schemas.microsoft.com/office/powerpoint/2010/main" val="48539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396344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24116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2976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31480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4A22A-467C-4465-B12A-AFF84B1868CE}"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401797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4A22A-467C-4465-B12A-AFF84B1868CE}"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3121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4A22A-467C-4465-B12A-AFF84B1868CE}"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74416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4A22A-467C-4465-B12A-AFF84B1868CE}"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62729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4A22A-467C-4465-B12A-AFF84B1868CE}"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1899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4A22A-467C-4465-B12A-AFF84B1868CE}"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74170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4A22A-467C-4465-B12A-AFF84B1868CE}"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217937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22A-467C-4465-B12A-AFF84B1868CE}"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1065D-E45E-40B1-9962-E9784C1B3FD9}" type="slidenum">
              <a:rPr lang="en-US" smtClean="0"/>
              <a:t>‹#›</a:t>
            </a:fld>
            <a:endParaRPr lang="en-US"/>
          </a:p>
        </p:txBody>
      </p:sp>
    </p:spTree>
    <p:extLst>
      <p:ext uri="{BB962C8B-B14F-4D97-AF65-F5344CB8AC3E}">
        <p14:creationId xmlns:p14="http://schemas.microsoft.com/office/powerpoint/2010/main" val="154289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77354" y="869145"/>
            <a:ext cx="5383237" cy="2387600"/>
          </a:xfrm>
        </p:spPr>
        <p:txBody>
          <a:bodyPr>
            <a:normAutofit/>
          </a:bodyPr>
          <a:lstStyle/>
          <a:p>
            <a:r>
              <a:rPr lang="en-US" sz="5400" dirty="0" smtClean="0">
                <a:ln w="0"/>
                <a:effectLst>
                  <a:outerShdw blurRad="38100" dist="19050" dir="2700000" algn="tl" rotWithShape="0">
                    <a:schemeClr val="dk1">
                      <a:alpha val="40000"/>
                    </a:schemeClr>
                  </a:outerShdw>
                </a:effectLst>
                <a:latin typeface="Agency FB" panose="020B0503020202020204" pitchFamily="34" charset="0"/>
              </a:rPr>
              <a:t>CLASSROOM </a:t>
            </a:r>
            <a:br>
              <a:rPr lang="en-US" sz="5400" dirty="0" smtClean="0">
                <a:ln w="0"/>
                <a:effectLst>
                  <a:outerShdw blurRad="38100" dist="19050" dir="2700000" algn="tl" rotWithShape="0">
                    <a:schemeClr val="dk1">
                      <a:alpha val="40000"/>
                    </a:schemeClr>
                  </a:outerShdw>
                </a:effectLst>
                <a:latin typeface="Agency FB" panose="020B0503020202020204" pitchFamily="34" charset="0"/>
              </a:rPr>
            </a:br>
            <a:r>
              <a:rPr lang="en-US" sz="5400" dirty="0" smtClean="0">
                <a:ln w="0"/>
                <a:effectLst>
                  <a:outerShdw blurRad="38100" dist="19050" dir="2700000" algn="tl" rotWithShape="0">
                    <a:schemeClr val="dk1">
                      <a:alpha val="40000"/>
                    </a:schemeClr>
                  </a:outerShdw>
                </a:effectLst>
                <a:latin typeface="Agency FB" panose="020B0503020202020204" pitchFamily="34" charset="0"/>
              </a:rPr>
              <a:t>MANAGEMENT</a:t>
            </a:r>
            <a:br>
              <a:rPr lang="en-US" sz="5400" dirty="0" smtClean="0">
                <a:ln w="0"/>
                <a:effectLst>
                  <a:outerShdw blurRad="38100" dist="19050" dir="2700000" algn="tl" rotWithShape="0">
                    <a:schemeClr val="dk1">
                      <a:alpha val="40000"/>
                    </a:schemeClr>
                  </a:outerShdw>
                </a:effectLst>
                <a:latin typeface="Agency FB" panose="020B0503020202020204" pitchFamily="34" charset="0"/>
              </a:rPr>
            </a:br>
            <a:r>
              <a:rPr lang="en-US" sz="2000" dirty="0" smtClean="0">
                <a:ln w="0"/>
                <a:effectLst>
                  <a:outerShdw blurRad="38100" dist="19050" dir="2700000" algn="tl" rotWithShape="0">
                    <a:schemeClr val="dk1">
                      <a:alpha val="40000"/>
                    </a:schemeClr>
                  </a:outerShdw>
                </a:effectLst>
                <a:latin typeface="Agency FB" panose="020B0503020202020204" pitchFamily="34" charset="0"/>
              </a:rPr>
              <a:t>Kylee </a:t>
            </a:r>
            <a:r>
              <a:rPr lang="en-US" sz="2000" dirty="0" err="1" smtClean="0">
                <a:ln w="0"/>
                <a:effectLst>
                  <a:outerShdw blurRad="38100" dist="19050" dir="2700000" algn="tl" rotWithShape="0">
                    <a:schemeClr val="dk1">
                      <a:alpha val="40000"/>
                    </a:schemeClr>
                  </a:outerShdw>
                </a:effectLst>
                <a:latin typeface="Agency FB" panose="020B0503020202020204" pitchFamily="34" charset="0"/>
              </a:rPr>
              <a:t>Leingang</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a:t>
            </a:r>
            <a:r>
              <a:rPr lang="en-US" sz="1200" dirty="0" smtClean="0">
                <a:ln w="0"/>
                <a:effectLst>
                  <a:outerShdw blurRad="38100" dist="19050" dir="2700000" algn="tl" rotWithShape="0">
                    <a:schemeClr val="dk1">
                      <a:alpha val="40000"/>
                    </a:schemeClr>
                  </a:outerShdw>
                </a:effectLst>
                <a:latin typeface="Agency FB" panose="020B0503020202020204" pitchFamily="34" charset="0"/>
              </a:rPr>
              <a:t>&amp;</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a:t>
            </a:r>
            <a:r>
              <a:rPr lang="en-US" sz="2000" dirty="0" err="1" smtClean="0">
                <a:ln w="0"/>
                <a:effectLst>
                  <a:outerShdw blurRad="38100" dist="19050" dir="2700000" algn="tl" rotWithShape="0">
                    <a:schemeClr val="dk1">
                      <a:alpha val="40000"/>
                    </a:schemeClr>
                  </a:outerShdw>
                </a:effectLst>
                <a:latin typeface="Agency FB" panose="020B0503020202020204" pitchFamily="34" charset="0"/>
              </a:rPr>
              <a:t>Shaylynn</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Mack</a:t>
            </a:r>
            <a:endParaRPr lang="en-US" sz="2000" dirty="0">
              <a:ln w="0"/>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379019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4982"/>
          <a:stretch/>
        </p:blipFill>
        <p:spPr>
          <a:xfrm>
            <a:off x="-1300480" y="-848882"/>
            <a:ext cx="13647737" cy="2559154"/>
          </a:xfrm>
          <a:prstGeom prst="rect">
            <a:avLst/>
          </a:prstGeom>
        </p:spPr>
      </p:pic>
      <p:sp>
        <p:nvSpPr>
          <p:cNvPr id="2" name="Title 1"/>
          <p:cNvSpPr>
            <a:spLocks noGrp="1"/>
          </p:cNvSpPr>
          <p:nvPr>
            <p:ph type="title"/>
          </p:nvPr>
        </p:nvSpPr>
        <p:spPr>
          <a:xfrm>
            <a:off x="1529080" y="265114"/>
            <a:ext cx="10515600" cy="1325563"/>
          </a:xfrm>
        </p:spPr>
        <p:txBody>
          <a:bodyPr>
            <a:normAutofit/>
          </a:bodyPr>
          <a:lstStyle/>
          <a:p>
            <a:r>
              <a:rPr lang="en-US" sz="6600" b="1" dirty="0" smtClean="0"/>
              <a:t>Lining Up</a:t>
            </a:r>
            <a:endParaRPr lang="en-US" sz="6600" b="1" dirty="0"/>
          </a:p>
        </p:txBody>
      </p:sp>
      <p:sp>
        <p:nvSpPr>
          <p:cNvPr id="3" name="Content Placeholder 2"/>
          <p:cNvSpPr>
            <a:spLocks noGrp="1"/>
          </p:cNvSpPr>
          <p:nvPr>
            <p:ph idx="1"/>
          </p:nvPr>
        </p:nvSpPr>
        <p:spPr>
          <a:xfrm>
            <a:off x="876617" y="1690688"/>
            <a:ext cx="10515600" cy="4351338"/>
          </a:xfrm>
        </p:spPr>
        <p:txBody>
          <a:bodyPr>
            <a:normAutofit/>
          </a:bodyPr>
          <a:lstStyle/>
          <a:p>
            <a:r>
              <a:rPr lang="en-US" sz="4000" dirty="0" smtClean="0"/>
              <a:t>Tape</a:t>
            </a:r>
          </a:p>
          <a:p>
            <a:r>
              <a:rPr lang="en-US" sz="4000" dirty="0" smtClean="0"/>
              <a:t>Days of the week</a:t>
            </a:r>
          </a:p>
          <a:p>
            <a:pPr lvl="1"/>
            <a:r>
              <a:rPr lang="en-US" sz="3200" dirty="0" smtClean="0"/>
              <a:t>Mondays, Tuesdays, Wednesdays, Thursdays, Fridays</a:t>
            </a:r>
          </a:p>
          <a:p>
            <a:pPr lvl="1"/>
            <a:endParaRPr lang="en-US" sz="3200" dirty="0"/>
          </a:p>
        </p:txBody>
      </p:sp>
      <p:pic>
        <p:nvPicPr>
          <p:cNvPr id="4" name="Picture 3"/>
          <p:cNvPicPr>
            <a:picLocks noChangeAspect="1"/>
          </p:cNvPicPr>
          <p:nvPr/>
        </p:nvPicPr>
        <p:blipFill>
          <a:blip r:embed="rId4"/>
          <a:stretch>
            <a:fillRect/>
          </a:stretch>
        </p:blipFill>
        <p:spPr>
          <a:xfrm>
            <a:off x="1076960" y="3866357"/>
            <a:ext cx="9179560" cy="3354779"/>
          </a:xfrm>
          <a:prstGeom prst="rect">
            <a:avLst/>
          </a:prstGeom>
        </p:spPr>
      </p:pic>
    </p:spTree>
    <p:extLst>
      <p:ext uri="{BB962C8B-B14F-4D97-AF65-F5344CB8AC3E}">
        <p14:creationId xmlns:p14="http://schemas.microsoft.com/office/powerpoint/2010/main" val="10216908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5408" y="269829"/>
            <a:ext cx="9556751" cy="628571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5400" b="1" dirty="0" smtClean="0"/>
              <a:t>Parent-Classroom Communication</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endParaRPr lang="en-US" sz="5400" b="1" dirty="0"/>
          </a:p>
        </p:txBody>
      </p:sp>
      <p:pic>
        <p:nvPicPr>
          <p:cNvPr id="5" name="Picture 4"/>
          <p:cNvPicPr>
            <a:picLocks noChangeAspect="1"/>
          </p:cNvPicPr>
          <p:nvPr/>
        </p:nvPicPr>
        <p:blipFill>
          <a:blip r:embed="rId4"/>
          <a:stretch>
            <a:fillRect/>
          </a:stretch>
        </p:blipFill>
        <p:spPr>
          <a:xfrm>
            <a:off x="1972050" y="1770573"/>
            <a:ext cx="3196213"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5"/>
          <a:stretch>
            <a:fillRect/>
          </a:stretch>
        </p:blipFill>
        <p:spPr>
          <a:xfrm>
            <a:off x="7068184" y="1770573"/>
            <a:ext cx="3300829"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3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10790080" y="1461537"/>
            <a:ext cx="1828480" cy="1828480"/>
          </a:xfrm>
          <a:prstGeom prst="rect">
            <a:avLst/>
          </a:prstGeom>
        </p:spPr>
      </p:pic>
      <p:pic>
        <p:nvPicPr>
          <p:cNvPr id="5" name="Picture 4"/>
          <p:cNvPicPr>
            <a:picLocks noChangeAspect="1"/>
          </p:cNvPicPr>
          <p:nvPr/>
        </p:nvPicPr>
        <p:blipFill>
          <a:blip r:embed="rId4"/>
          <a:stretch>
            <a:fillRect/>
          </a:stretch>
        </p:blipFill>
        <p:spPr>
          <a:xfrm>
            <a:off x="249336" y="2921636"/>
            <a:ext cx="4798914" cy="3599186"/>
          </a:xfrm>
          <a:prstGeom prst="rect">
            <a:avLst/>
          </a:prstGeom>
        </p:spPr>
      </p:pic>
      <p:pic>
        <p:nvPicPr>
          <p:cNvPr id="6" name="Picture 5"/>
          <p:cNvPicPr>
            <a:picLocks noChangeAspect="1"/>
          </p:cNvPicPr>
          <p:nvPr/>
        </p:nvPicPr>
        <p:blipFill>
          <a:blip r:embed="rId3"/>
          <a:stretch>
            <a:fillRect/>
          </a:stretch>
        </p:blipFill>
        <p:spPr>
          <a:xfrm rot="5400000">
            <a:off x="10790080" y="3235645"/>
            <a:ext cx="1970721" cy="1970721"/>
          </a:xfrm>
          <a:prstGeom prst="rect">
            <a:avLst/>
          </a:prstGeom>
        </p:spPr>
      </p:pic>
      <p:pic>
        <p:nvPicPr>
          <p:cNvPr id="7" name="Picture 6"/>
          <p:cNvPicPr>
            <a:picLocks noChangeAspect="1"/>
          </p:cNvPicPr>
          <p:nvPr/>
        </p:nvPicPr>
        <p:blipFill>
          <a:blip r:embed="rId3"/>
          <a:stretch>
            <a:fillRect/>
          </a:stretch>
        </p:blipFill>
        <p:spPr>
          <a:xfrm rot="5400000">
            <a:off x="10790080" y="5085951"/>
            <a:ext cx="1894523" cy="1894523"/>
          </a:xfrm>
          <a:prstGeom prst="rect">
            <a:avLst/>
          </a:prstGeom>
        </p:spPr>
      </p:pic>
      <p:pic>
        <p:nvPicPr>
          <p:cNvPr id="8" name="Picture 7"/>
          <p:cNvPicPr>
            <a:picLocks noChangeAspect="1"/>
          </p:cNvPicPr>
          <p:nvPr/>
        </p:nvPicPr>
        <p:blipFill>
          <a:blip r:embed="rId3"/>
          <a:stretch>
            <a:fillRect/>
          </a:stretch>
        </p:blipFill>
        <p:spPr>
          <a:xfrm rot="5400000">
            <a:off x="10790080" y="-323289"/>
            <a:ext cx="1828480" cy="1828480"/>
          </a:xfrm>
          <a:prstGeom prst="rect">
            <a:avLst/>
          </a:prstGeom>
        </p:spPr>
      </p:pic>
      <p:pic>
        <p:nvPicPr>
          <p:cNvPr id="3" name="Picture 2"/>
          <p:cNvPicPr>
            <a:picLocks noChangeAspect="1"/>
          </p:cNvPicPr>
          <p:nvPr/>
        </p:nvPicPr>
        <p:blipFill>
          <a:blip r:embed="rId5"/>
          <a:stretch>
            <a:fillRect/>
          </a:stretch>
        </p:blipFill>
        <p:spPr>
          <a:xfrm>
            <a:off x="6228477" y="2139322"/>
            <a:ext cx="3381375" cy="4381500"/>
          </a:xfrm>
          <a:prstGeom prst="rect">
            <a:avLst/>
          </a:prstGeom>
        </p:spPr>
      </p:pic>
      <p:sp>
        <p:nvSpPr>
          <p:cNvPr id="2" name="Title 1"/>
          <p:cNvSpPr>
            <a:spLocks noGrp="1"/>
          </p:cNvSpPr>
          <p:nvPr>
            <p:ph type="title"/>
          </p:nvPr>
        </p:nvSpPr>
        <p:spPr>
          <a:xfrm>
            <a:off x="0" y="591663"/>
            <a:ext cx="11704320" cy="1325563"/>
          </a:xfrm>
        </p:spPr>
        <p:txBody>
          <a:bodyPr>
            <a:noAutofit/>
          </a:bodyPr>
          <a:lstStyle/>
          <a:p>
            <a:r>
              <a:rPr lang="en-US" sz="16600" dirty="0" smtClean="0">
                <a:solidFill>
                  <a:srgbClr val="FF0000"/>
                </a:solidFill>
                <a:latin typeface="Aharoni" panose="02010803020104030203" pitchFamily="2" charset="-79"/>
                <a:cs typeface="Aharoni" panose="02010803020104030203" pitchFamily="2" charset="-79"/>
              </a:rPr>
              <a:t>BEH</a:t>
            </a:r>
            <a:r>
              <a:rPr lang="en-US" sz="16600" dirty="0" smtClean="0">
                <a:solidFill>
                  <a:srgbClr val="FFFF00"/>
                </a:solidFill>
                <a:latin typeface="Aharoni" panose="02010803020104030203" pitchFamily="2" charset="-79"/>
                <a:cs typeface="Aharoni" panose="02010803020104030203" pitchFamily="2" charset="-79"/>
              </a:rPr>
              <a:t>AVI</a:t>
            </a:r>
            <a:r>
              <a:rPr lang="en-US" sz="16600" dirty="0" smtClean="0">
                <a:solidFill>
                  <a:srgbClr val="92D050"/>
                </a:solidFill>
                <a:latin typeface="Aharoni" panose="02010803020104030203" pitchFamily="2" charset="-79"/>
                <a:cs typeface="Aharoni" panose="02010803020104030203" pitchFamily="2" charset="-79"/>
              </a:rPr>
              <a:t>OR</a:t>
            </a:r>
            <a:endParaRPr lang="en-US" sz="16600" dirty="0">
              <a:solidFill>
                <a:srgbClr val="92D05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65879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xplosion 1 2"/>
          <p:cNvSpPr/>
          <p:nvPr/>
        </p:nvSpPr>
        <p:spPr>
          <a:xfrm>
            <a:off x="284480" y="-853440"/>
            <a:ext cx="11541760" cy="835152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0640" y="2023902"/>
            <a:ext cx="10515600" cy="1325563"/>
          </a:xfrm>
        </p:spPr>
        <p:txBody>
          <a:bodyPr>
            <a:normAutofit/>
          </a:bodyPr>
          <a:lstStyle/>
          <a:p>
            <a:r>
              <a:rPr lang="en-US" sz="5400" dirty="0" smtClean="0">
                <a:latin typeface="Arial Black" panose="020B0A04020102020204" pitchFamily="34" charset="0"/>
              </a:rPr>
              <a:t>Noise – Attention Getter</a:t>
            </a:r>
            <a:endParaRPr lang="en-US" sz="5400" dirty="0">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1136332" y="4134167"/>
            <a:ext cx="2238375" cy="2038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stretch>
            <a:fillRect/>
          </a:stretch>
        </p:blipFill>
        <p:spPr>
          <a:xfrm>
            <a:off x="8199119" y="4134167"/>
            <a:ext cx="3060813" cy="18310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5"/>
          <a:stretch>
            <a:fillRect/>
          </a:stretch>
        </p:blipFill>
        <p:spPr>
          <a:xfrm>
            <a:off x="4991575" y="3575606"/>
            <a:ext cx="1590675" cy="2876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2264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450" y="975359"/>
            <a:ext cx="3919061" cy="5225415"/>
          </a:xfrm>
          <a:prstGeom prst="rect">
            <a:avLst/>
          </a:prstGeom>
          <a:ln w="228600" cap="sq" cmpd="thickThin">
            <a:solidFill>
              <a:srgbClr val="000000"/>
            </a:solidFill>
            <a:prstDash val="solid"/>
            <a:miter lim="800000"/>
          </a:ln>
          <a:effectLst>
            <a:innerShdw blurRad="76200">
              <a:srgbClr val="000000"/>
            </a:innerShdw>
          </a:effectLst>
        </p:spPr>
      </p:pic>
      <p:sp>
        <p:nvSpPr>
          <p:cNvPr id="5" name="Title 4"/>
          <p:cNvSpPr>
            <a:spLocks noGrp="1"/>
          </p:cNvSpPr>
          <p:nvPr>
            <p:ph type="title"/>
          </p:nvPr>
        </p:nvSpPr>
        <p:spPr>
          <a:xfrm>
            <a:off x="7412777" y="662146"/>
            <a:ext cx="4271221" cy="1325563"/>
          </a:xfrm>
        </p:spPr>
        <p:txBody>
          <a:bodyPr>
            <a:noAutofit/>
          </a:bodyPr>
          <a:lstStyle/>
          <a:p>
            <a:pPr algn="ctr"/>
            <a:r>
              <a:rPr lang="en-US" sz="16600" dirty="0" smtClean="0">
                <a:latin typeface="Freestyle Script" panose="030804020302050B0404" pitchFamily="66" charset="0"/>
              </a:rPr>
              <a:t>Agenda</a:t>
            </a:r>
            <a:endParaRPr lang="en-US" sz="16600" dirty="0">
              <a:latin typeface="Freestyle Script" panose="030804020302050B0404" pitchFamily="66" charset="0"/>
            </a:endParaRPr>
          </a:p>
        </p:txBody>
      </p:sp>
      <p:pic>
        <p:nvPicPr>
          <p:cNvPr id="6" name="Picture 5"/>
          <p:cNvPicPr>
            <a:picLocks noChangeAspect="1"/>
          </p:cNvPicPr>
          <p:nvPr/>
        </p:nvPicPr>
        <p:blipFill>
          <a:blip r:embed="rId4"/>
          <a:stretch>
            <a:fillRect/>
          </a:stretch>
        </p:blipFill>
        <p:spPr>
          <a:xfrm>
            <a:off x="7412778" y="2997358"/>
            <a:ext cx="4271221" cy="3203416"/>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stretch>
            <a:fillRect/>
          </a:stretch>
        </p:blipFill>
        <p:spPr>
          <a:xfrm>
            <a:off x="4829809" y="2542158"/>
            <a:ext cx="2058671" cy="3658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260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latin typeface="Book Antiqua" panose="02040602050305030304" pitchFamily="18" charset="0"/>
              </a:rPr>
              <a:t>References</a:t>
            </a:r>
            <a:endParaRPr lang="en-US" sz="8000"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t>Marzano, R. J. &amp; Pickering, D. J. (2003). Classroom Management that </a:t>
            </a:r>
            <a:r>
              <a:rPr lang="en-US" dirty="0" smtClean="0"/>
              <a:t>	Works</a:t>
            </a:r>
            <a:r>
              <a:rPr lang="en-US" dirty="0"/>
              <a:t>: Research –based strategies for every teacher. ASCD Press: </a:t>
            </a:r>
            <a:r>
              <a:rPr lang="en-US" dirty="0" smtClean="0"/>
              <a:t>	Alexandria</a:t>
            </a:r>
            <a:r>
              <a:rPr lang="en-US" dirty="0"/>
              <a:t>, VA. </a:t>
            </a:r>
            <a:endParaRPr lang="en-US" dirty="0" smtClean="0"/>
          </a:p>
          <a:p>
            <a:pPr marL="0" indent="0">
              <a:buNone/>
            </a:pPr>
            <a:endParaRPr lang="en-US" dirty="0"/>
          </a:p>
          <a:p>
            <a:pPr marL="0" indent="0">
              <a:buNone/>
            </a:pPr>
            <a:r>
              <a:rPr lang="en-US" dirty="0"/>
              <a:t>Fay, J. &amp; Funk, D. (1995). Teaching with Love &amp; Logic: Taking control of </a:t>
            </a:r>
            <a:r>
              <a:rPr lang="en-US" dirty="0" smtClean="0"/>
              <a:t>	the </a:t>
            </a:r>
            <a:r>
              <a:rPr lang="en-US" dirty="0"/>
              <a:t>classroom. Love &amp; Logic Press </a:t>
            </a:r>
            <a:r>
              <a:rPr lang="en-US" dirty="0" err="1"/>
              <a:t>Inc</a:t>
            </a:r>
            <a:r>
              <a:rPr lang="en-US" dirty="0"/>
              <a:t>: Golden, CO</a:t>
            </a:r>
            <a:r>
              <a:rPr lang="en-US" dirty="0" smtClean="0"/>
              <a:t>.</a:t>
            </a:r>
          </a:p>
          <a:p>
            <a:pPr marL="0" indent="0">
              <a:buNone/>
            </a:pPr>
            <a:endParaRPr lang="en-US" dirty="0"/>
          </a:p>
          <a:p>
            <a:pPr marL="0" indent="0">
              <a:buNone/>
            </a:pPr>
            <a:r>
              <a:rPr lang="en-US" dirty="0"/>
              <a:t>Wong, H. K., Wong, R. T., </a:t>
            </a:r>
            <a:r>
              <a:rPr lang="en-US" dirty="0" err="1"/>
              <a:t>Jondahl</a:t>
            </a:r>
            <a:r>
              <a:rPr lang="en-US" dirty="0"/>
              <a:t>, S. F., &amp; Ferguson, O. F. (2014). The </a:t>
            </a:r>
            <a:r>
              <a:rPr lang="en-US" dirty="0" smtClean="0"/>
              <a:t>	Classroom </a:t>
            </a:r>
            <a:r>
              <a:rPr lang="en-US" dirty="0"/>
              <a:t>Management Book. Mountain View: Harry K. Wong </a:t>
            </a:r>
            <a:r>
              <a:rPr lang="en-US" dirty="0" smtClean="0"/>
              <a:t>	Publications</a:t>
            </a:r>
            <a:r>
              <a:rPr lang="en-US" dirty="0"/>
              <a:t>, Inc. </a:t>
            </a:r>
          </a:p>
          <a:p>
            <a:endParaRPr lang="en-US" dirty="0"/>
          </a:p>
        </p:txBody>
      </p:sp>
    </p:spTree>
    <p:extLst>
      <p:ext uri="{BB962C8B-B14F-4D97-AF65-F5344CB8AC3E}">
        <p14:creationId xmlns:p14="http://schemas.microsoft.com/office/powerpoint/2010/main" val="99491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912" y="212228"/>
            <a:ext cx="5917248" cy="1694677"/>
          </a:xfrm>
          <a:prstGeom prst="rect">
            <a:avLst/>
          </a:prstGeom>
        </p:spPr>
      </p:pic>
      <p:pic>
        <p:nvPicPr>
          <p:cNvPr id="5" name="Picture 4"/>
          <p:cNvPicPr>
            <a:picLocks noChangeAspect="1"/>
          </p:cNvPicPr>
          <p:nvPr/>
        </p:nvPicPr>
        <p:blipFill>
          <a:blip r:embed="rId3"/>
          <a:stretch>
            <a:fillRect/>
          </a:stretch>
        </p:blipFill>
        <p:spPr>
          <a:xfrm>
            <a:off x="7020560" y="1906905"/>
            <a:ext cx="5455920" cy="5455920"/>
          </a:xfrm>
          <a:prstGeom prst="rect">
            <a:avLst/>
          </a:prstGeom>
        </p:spPr>
      </p:pic>
      <p:sp>
        <p:nvSpPr>
          <p:cNvPr id="3" name="Content Placeholder 2"/>
          <p:cNvSpPr>
            <a:spLocks noGrp="1"/>
          </p:cNvSpPr>
          <p:nvPr>
            <p:ph idx="1"/>
          </p:nvPr>
        </p:nvSpPr>
        <p:spPr>
          <a:xfrm>
            <a:off x="858520" y="1954371"/>
            <a:ext cx="10515600" cy="4351338"/>
          </a:xfrm>
        </p:spPr>
        <p:txBody>
          <a:bodyPr/>
          <a:lstStyle/>
          <a:p>
            <a:r>
              <a:rPr lang="en-US" sz="3600" dirty="0" smtClean="0"/>
              <a:t>Building Relationships (pg. 21)</a:t>
            </a:r>
          </a:p>
          <a:p>
            <a:r>
              <a:rPr lang="en-US" sz="3600" dirty="0" smtClean="0"/>
              <a:t>Choices (pg. 142)</a:t>
            </a:r>
          </a:p>
          <a:p>
            <a:pPr lvl="1"/>
            <a:r>
              <a:rPr lang="en-US" sz="3200" dirty="0" smtClean="0"/>
              <a:t>Shared Control (pg. 135)</a:t>
            </a:r>
          </a:p>
          <a:p>
            <a:pPr lvl="1"/>
            <a:r>
              <a:rPr lang="en-US" sz="3200" dirty="0" smtClean="0"/>
              <a:t>Savings Account (pg. 31)</a:t>
            </a:r>
          </a:p>
          <a:p>
            <a:r>
              <a:rPr lang="en-US" sz="3600" dirty="0" smtClean="0"/>
              <a:t>One sentence intervention </a:t>
            </a:r>
            <a:r>
              <a:rPr lang="en-US" sz="3600" dirty="0" smtClean="0">
                <a:sym typeface="Wingdings" panose="05000000000000000000" pitchFamily="2" charset="2"/>
              </a:rPr>
              <a:t></a:t>
            </a:r>
            <a:r>
              <a:rPr lang="en-US" sz="3600" dirty="0" smtClean="0"/>
              <a:t>Ripple Effect</a:t>
            </a:r>
          </a:p>
          <a:p>
            <a:r>
              <a:rPr lang="en-US" sz="3600" dirty="0" smtClean="0"/>
              <a:t>Enforceable Statements (pg. 26)</a:t>
            </a:r>
          </a:p>
          <a:p>
            <a:pPr lvl="1"/>
            <a:r>
              <a:rPr lang="en-US" sz="3200" dirty="0" smtClean="0"/>
              <a:t>Setting Limits</a:t>
            </a:r>
            <a:endParaRPr lang="en-US" sz="3200" dirty="0"/>
          </a:p>
          <a:p>
            <a:endParaRPr lang="en-US"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138912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560" y="175893"/>
            <a:ext cx="10515600" cy="1325563"/>
          </a:xfrm>
        </p:spPr>
        <p:txBody>
          <a:bodyPr>
            <a:noAutofit/>
          </a:bodyPr>
          <a:lstStyle/>
          <a:p>
            <a:r>
              <a:rPr lang="en-US" sz="9600" dirty="0" smtClean="0">
                <a:ln w="0"/>
                <a:solidFill>
                  <a:srgbClr val="E0017A"/>
                </a:solidFill>
                <a:effectLst>
                  <a:glow rad="101600">
                    <a:schemeClr val="accent1">
                      <a:satMod val="175000"/>
                      <a:alpha val="40000"/>
                    </a:schemeClr>
                  </a:glow>
                  <a:innerShdw blurRad="63500" dist="50800" dir="13500000">
                    <a:prstClr val="black">
                      <a:alpha val="50000"/>
                    </a:prstClr>
                  </a:innerShdw>
                </a:effectLst>
                <a:latin typeface="Aharoni" panose="02010803020104030203" pitchFamily="2" charset="-79"/>
                <a:cs typeface="Aharoni" panose="02010803020104030203" pitchFamily="2" charset="-79"/>
              </a:rPr>
              <a:t>Marzano</a:t>
            </a:r>
            <a:endParaRPr lang="en-US" sz="9600" dirty="0">
              <a:ln w="0"/>
              <a:solidFill>
                <a:srgbClr val="E0017A"/>
              </a:solidFill>
              <a:effectLst>
                <a:glow rad="101600">
                  <a:schemeClr val="accent1">
                    <a:satMod val="175000"/>
                    <a:alpha val="40000"/>
                  </a:schemeClr>
                </a:glow>
                <a:innerShdw blurRad="63500" dist="50800" dir="13500000">
                  <a:prstClr val="black">
                    <a:alpha val="50000"/>
                  </a:prstClr>
                </a:innerShdw>
              </a:effectLst>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2"/>
          <a:srcRect l="22266" t="1508" r="5199" b="-1508"/>
          <a:stretch/>
        </p:blipFill>
        <p:spPr>
          <a:xfrm>
            <a:off x="-40640" y="4467225"/>
            <a:ext cx="3454400" cy="2695575"/>
          </a:xfrm>
          <a:prstGeom prst="rect">
            <a:avLst/>
          </a:prstGeom>
        </p:spPr>
      </p:pic>
      <p:pic>
        <p:nvPicPr>
          <p:cNvPr id="7" name="Picture 6"/>
          <p:cNvPicPr>
            <a:picLocks noChangeAspect="1"/>
          </p:cNvPicPr>
          <p:nvPr/>
        </p:nvPicPr>
        <p:blipFill rotWithShape="1">
          <a:blip r:embed="rId2"/>
          <a:srcRect l="2639" t="1508" r="5199" b="-1508"/>
          <a:stretch/>
        </p:blipFill>
        <p:spPr>
          <a:xfrm>
            <a:off x="3413760" y="4467225"/>
            <a:ext cx="4389120" cy="2695575"/>
          </a:xfrm>
          <a:prstGeom prst="rect">
            <a:avLst/>
          </a:prstGeom>
        </p:spPr>
      </p:pic>
      <p:pic>
        <p:nvPicPr>
          <p:cNvPr id="8" name="Picture 7"/>
          <p:cNvPicPr>
            <a:picLocks noChangeAspect="1"/>
          </p:cNvPicPr>
          <p:nvPr/>
        </p:nvPicPr>
        <p:blipFill rotWithShape="1">
          <a:blip r:embed="rId2"/>
          <a:srcRect l="2639" t="1508" r="5199" b="-1508"/>
          <a:stretch/>
        </p:blipFill>
        <p:spPr>
          <a:xfrm>
            <a:off x="7802880" y="4476214"/>
            <a:ext cx="4389120" cy="2695575"/>
          </a:xfrm>
          <a:prstGeom prst="rect">
            <a:avLst/>
          </a:prstGeom>
        </p:spPr>
      </p:pic>
      <p:sp>
        <p:nvSpPr>
          <p:cNvPr id="3" name="Content Placeholder 2"/>
          <p:cNvSpPr>
            <a:spLocks noGrp="1"/>
          </p:cNvSpPr>
          <p:nvPr>
            <p:ph idx="1"/>
          </p:nvPr>
        </p:nvSpPr>
        <p:spPr>
          <a:xfrm>
            <a:off x="1219200" y="1510445"/>
            <a:ext cx="10515600" cy="5442786"/>
          </a:xfrm>
        </p:spPr>
        <p:txBody>
          <a:bodyPr numCol="2">
            <a:normAutofit/>
          </a:bodyPr>
          <a:lstStyle/>
          <a:p>
            <a:r>
              <a:rPr lang="en-US" b="1" dirty="0" smtClean="0">
                <a:solidFill>
                  <a:srgbClr val="E0017A"/>
                </a:solidFill>
              </a:rPr>
              <a:t>Engagement</a:t>
            </a:r>
          </a:p>
          <a:p>
            <a:pPr lvl="1"/>
            <a:r>
              <a:rPr lang="en-US" b="1" dirty="0" smtClean="0">
                <a:solidFill>
                  <a:srgbClr val="E0017A"/>
                </a:solidFill>
              </a:rPr>
              <a:t>Energy Levels</a:t>
            </a:r>
          </a:p>
          <a:p>
            <a:pPr lvl="1"/>
            <a:r>
              <a:rPr lang="en-US" b="1" dirty="0" smtClean="0">
                <a:solidFill>
                  <a:srgbClr val="E0017A"/>
                </a:solidFill>
              </a:rPr>
              <a:t>Positive Teacher</a:t>
            </a:r>
            <a:endParaRPr lang="en-US" b="1" dirty="0">
              <a:solidFill>
                <a:srgbClr val="E0017A"/>
              </a:solidFill>
            </a:endParaRPr>
          </a:p>
          <a:p>
            <a:r>
              <a:rPr lang="en-US" b="1" dirty="0" smtClean="0">
                <a:solidFill>
                  <a:srgbClr val="E0017A"/>
                </a:solidFill>
              </a:rPr>
              <a:t>Rules and Procedures</a:t>
            </a:r>
          </a:p>
          <a:p>
            <a:pPr lvl="1"/>
            <a:r>
              <a:rPr lang="en-US" b="1" dirty="0" smtClean="0">
                <a:solidFill>
                  <a:srgbClr val="E0017A"/>
                </a:solidFill>
              </a:rPr>
              <a:t>Clear limits</a:t>
            </a:r>
          </a:p>
          <a:p>
            <a:r>
              <a:rPr lang="en-US" b="1" dirty="0" smtClean="0">
                <a:solidFill>
                  <a:srgbClr val="E0017A"/>
                </a:solidFill>
              </a:rPr>
              <a:t>Effective questioning</a:t>
            </a:r>
          </a:p>
          <a:p>
            <a:pPr lvl="1"/>
            <a:r>
              <a:rPr lang="en-US" b="1" dirty="0" smtClean="0">
                <a:solidFill>
                  <a:srgbClr val="E0017A"/>
                </a:solidFill>
              </a:rPr>
              <a:t>Working memory</a:t>
            </a:r>
          </a:p>
          <a:p>
            <a:pPr lvl="1"/>
            <a:r>
              <a:rPr lang="en-US" b="1" dirty="0" smtClean="0">
                <a:solidFill>
                  <a:srgbClr val="E0017A"/>
                </a:solidFill>
              </a:rPr>
              <a:t>Pressure</a:t>
            </a:r>
          </a:p>
          <a:p>
            <a:endParaRPr lang="en-US" b="1" dirty="0" smtClean="0">
              <a:solidFill>
                <a:srgbClr val="E0017A"/>
              </a:solidFill>
            </a:endParaRPr>
          </a:p>
          <a:p>
            <a:endParaRPr lang="en-US" b="1" dirty="0">
              <a:solidFill>
                <a:srgbClr val="E0017A"/>
              </a:solidFill>
            </a:endParaRPr>
          </a:p>
          <a:p>
            <a:endParaRPr lang="en-US" b="1" dirty="0" smtClean="0">
              <a:solidFill>
                <a:srgbClr val="E0017A"/>
              </a:solidFill>
            </a:endParaRPr>
          </a:p>
          <a:p>
            <a:endParaRPr lang="en-US" b="1" dirty="0">
              <a:solidFill>
                <a:srgbClr val="E0017A"/>
              </a:solidFill>
            </a:endParaRPr>
          </a:p>
          <a:p>
            <a:r>
              <a:rPr lang="en-US" b="1" dirty="0" smtClean="0">
                <a:solidFill>
                  <a:srgbClr val="E0017A"/>
                </a:solidFill>
              </a:rPr>
              <a:t>Competitions</a:t>
            </a:r>
          </a:p>
          <a:p>
            <a:pPr lvl="1"/>
            <a:r>
              <a:rPr lang="en-US" b="1" dirty="0" smtClean="0">
                <a:solidFill>
                  <a:srgbClr val="E0017A"/>
                </a:solidFill>
              </a:rPr>
              <a:t>Controversy</a:t>
            </a:r>
          </a:p>
          <a:p>
            <a:pPr lvl="1"/>
            <a:r>
              <a:rPr lang="en-US" b="1" dirty="0" smtClean="0">
                <a:solidFill>
                  <a:srgbClr val="E0017A"/>
                </a:solidFill>
              </a:rPr>
              <a:t>Game-like</a:t>
            </a:r>
          </a:p>
          <a:p>
            <a:r>
              <a:rPr lang="en-US" b="1" dirty="0" smtClean="0">
                <a:solidFill>
                  <a:srgbClr val="E0017A"/>
                </a:solidFill>
              </a:rPr>
              <a:t>Group work</a:t>
            </a:r>
            <a:endParaRPr lang="en-US" b="1" dirty="0">
              <a:solidFill>
                <a:srgbClr val="E0017A"/>
              </a:solidFill>
            </a:endParaRPr>
          </a:p>
        </p:txBody>
      </p:sp>
    </p:spTree>
    <p:extLst>
      <p:ext uri="{BB962C8B-B14F-4D97-AF65-F5344CB8AC3E}">
        <p14:creationId xmlns:p14="http://schemas.microsoft.com/office/powerpoint/2010/main" val="731413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1">
                    <a:lumMod val="75000"/>
                  </a:schemeClr>
                </a:solidFill>
                <a:latin typeface="Aharoni" panose="02010803020104030203" pitchFamily="2" charset="-79"/>
                <a:cs typeface="Aharoni" panose="02010803020104030203" pitchFamily="2" charset="-79"/>
              </a:rPr>
              <a:t>Harry Wong</a:t>
            </a:r>
            <a:endParaRPr lang="en-US" sz="6600"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4000" dirty="0" smtClean="0">
                <a:solidFill>
                  <a:srgbClr val="00B0F0"/>
                </a:solidFill>
              </a:rPr>
              <a:t>Procedures</a:t>
            </a:r>
          </a:p>
          <a:p>
            <a:pPr lvl="1"/>
            <a:r>
              <a:rPr lang="en-US" sz="3600" dirty="0" smtClean="0">
                <a:solidFill>
                  <a:srgbClr val="00B0F0"/>
                </a:solidFill>
              </a:rPr>
              <a:t>Teach, Rehearse, Reinforce</a:t>
            </a:r>
          </a:p>
          <a:p>
            <a:r>
              <a:rPr lang="en-US" sz="4000" dirty="0" smtClean="0">
                <a:solidFill>
                  <a:srgbClr val="00B0F0"/>
                </a:solidFill>
              </a:rPr>
              <a:t>Opening Assignments (pg. 75)</a:t>
            </a:r>
          </a:p>
          <a:p>
            <a:pPr lvl="1"/>
            <a:r>
              <a:rPr lang="en-US" sz="3600" dirty="0" smtClean="0">
                <a:solidFill>
                  <a:srgbClr val="00B0F0"/>
                </a:solidFill>
              </a:rPr>
              <a:t>Morning meeting (pg. 170)</a:t>
            </a:r>
          </a:p>
          <a:p>
            <a:pPr lvl="1"/>
            <a:r>
              <a:rPr lang="en-US" sz="3600" dirty="0" smtClean="0">
                <a:solidFill>
                  <a:srgbClr val="00B0F0"/>
                </a:solidFill>
              </a:rPr>
              <a:t>Bell-work</a:t>
            </a:r>
          </a:p>
          <a:p>
            <a:r>
              <a:rPr lang="en-US" sz="4000" dirty="0" smtClean="0">
                <a:solidFill>
                  <a:srgbClr val="00B0F0"/>
                </a:solidFill>
              </a:rPr>
              <a:t>Preparation (pg. 16)</a:t>
            </a:r>
          </a:p>
        </p:txBody>
      </p:sp>
      <p:pic>
        <p:nvPicPr>
          <p:cNvPr id="4" name="Picture 3"/>
          <p:cNvPicPr>
            <a:picLocks noChangeAspect="1"/>
          </p:cNvPicPr>
          <p:nvPr/>
        </p:nvPicPr>
        <p:blipFill>
          <a:blip r:embed="rId3"/>
          <a:stretch>
            <a:fillRect/>
          </a:stretch>
        </p:blipFill>
        <p:spPr>
          <a:xfrm>
            <a:off x="7477097" y="845026"/>
            <a:ext cx="3876703" cy="5149057"/>
          </a:xfrm>
          <a:prstGeom prst="rect">
            <a:avLst/>
          </a:prstGeom>
        </p:spPr>
      </p:pic>
    </p:spTree>
    <p:extLst>
      <p:ext uri="{BB962C8B-B14F-4D97-AF65-F5344CB8AC3E}">
        <p14:creationId xmlns:p14="http://schemas.microsoft.com/office/powerpoint/2010/main" val="280426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47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3640" y="334874"/>
            <a:ext cx="10515600" cy="1325563"/>
          </a:xfrm>
        </p:spPr>
        <p:txBody>
          <a:bodyPr>
            <a:normAutofit/>
          </a:bodyPr>
          <a:lstStyle/>
          <a:p>
            <a:r>
              <a:rPr lang="en-US" sz="5400" dirty="0" smtClean="0">
                <a:solidFill>
                  <a:schemeClr val="bg1"/>
                </a:solidFill>
              </a:rPr>
              <a:t>First Days</a:t>
            </a:r>
            <a:endParaRPr lang="en-US" sz="5400" dirty="0">
              <a:solidFill>
                <a:schemeClr val="bg1"/>
              </a:solidFill>
            </a:endParaRPr>
          </a:p>
        </p:txBody>
      </p:sp>
      <p:sp>
        <p:nvSpPr>
          <p:cNvPr id="3" name="Content Placeholder 2"/>
          <p:cNvSpPr>
            <a:spLocks noGrp="1"/>
          </p:cNvSpPr>
          <p:nvPr>
            <p:ph idx="1"/>
          </p:nvPr>
        </p:nvSpPr>
        <p:spPr>
          <a:xfrm>
            <a:off x="736600" y="2203044"/>
            <a:ext cx="10515600" cy="4351338"/>
          </a:xfrm>
        </p:spPr>
        <p:txBody>
          <a:bodyPr/>
          <a:lstStyle/>
          <a:p>
            <a:r>
              <a:rPr lang="en-US" dirty="0" smtClean="0">
                <a:solidFill>
                  <a:schemeClr val="bg1"/>
                </a:solidFill>
              </a:rPr>
              <a:t>Prepare and Implement Procedures</a:t>
            </a:r>
          </a:p>
          <a:p>
            <a:pPr lvl="1"/>
            <a:r>
              <a:rPr lang="en-US" dirty="0" smtClean="0">
                <a:solidFill>
                  <a:schemeClr val="bg1"/>
                </a:solidFill>
              </a:rPr>
              <a:t>List on door or wall</a:t>
            </a:r>
          </a:p>
          <a:p>
            <a:pPr lvl="1"/>
            <a:r>
              <a:rPr lang="en-US" dirty="0" smtClean="0">
                <a:solidFill>
                  <a:schemeClr val="bg1"/>
                </a:solidFill>
              </a:rPr>
              <a:t>Practice/model</a:t>
            </a:r>
          </a:p>
          <a:p>
            <a:r>
              <a:rPr lang="en-US" dirty="0" smtClean="0">
                <a:solidFill>
                  <a:schemeClr val="bg1"/>
                </a:solidFill>
              </a:rPr>
              <a:t>Getting to know you activities</a:t>
            </a:r>
          </a:p>
          <a:p>
            <a:pPr lvl="1"/>
            <a:r>
              <a:rPr lang="en-US" dirty="0" smtClean="0">
                <a:solidFill>
                  <a:schemeClr val="bg1"/>
                </a:solidFill>
              </a:rPr>
              <a:t>Ideal school writing</a:t>
            </a:r>
          </a:p>
          <a:p>
            <a:pPr lvl="1"/>
            <a:r>
              <a:rPr lang="en-US" dirty="0" smtClean="0">
                <a:solidFill>
                  <a:schemeClr val="bg1"/>
                </a:solidFill>
              </a:rPr>
              <a:t>All About Me booklet</a:t>
            </a:r>
            <a:endParaRPr lang="en-US" dirty="0">
              <a:solidFill>
                <a:schemeClr val="bg1"/>
              </a:solidFill>
            </a:endParaRPr>
          </a:p>
          <a:p>
            <a:r>
              <a:rPr lang="en-US" dirty="0" smtClean="0">
                <a:solidFill>
                  <a:schemeClr val="bg1"/>
                </a:solidFill>
              </a:rPr>
              <a:t>Model the wrong way, model the right way</a:t>
            </a:r>
          </a:p>
          <a:p>
            <a:pPr lvl="1"/>
            <a:r>
              <a:rPr lang="en-US" dirty="0" smtClean="0">
                <a:solidFill>
                  <a:schemeClr val="bg1"/>
                </a:solidFill>
              </a:rPr>
              <a:t>Make video</a:t>
            </a:r>
          </a:p>
          <a:p>
            <a:pPr lvl="1"/>
            <a:endParaRPr lang="en-US" dirty="0"/>
          </a:p>
          <a:p>
            <a:pPr marL="457200" lvl="1" indent="0">
              <a:buNone/>
            </a:pPr>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7106920" y="140820"/>
            <a:ext cx="2885440" cy="3832456"/>
          </a:xfrm>
          <a:prstGeom prst="rect">
            <a:avLst/>
          </a:prstGeom>
        </p:spPr>
      </p:pic>
      <p:pic>
        <p:nvPicPr>
          <p:cNvPr id="5" name="Picture 4"/>
          <p:cNvPicPr>
            <a:picLocks noChangeAspect="1"/>
          </p:cNvPicPr>
          <p:nvPr/>
        </p:nvPicPr>
        <p:blipFill>
          <a:blip r:embed="rId4"/>
          <a:stretch>
            <a:fillRect/>
          </a:stretch>
        </p:blipFill>
        <p:spPr>
          <a:xfrm>
            <a:off x="8091170" y="4040744"/>
            <a:ext cx="3802380" cy="2534920"/>
          </a:xfrm>
          <a:prstGeom prst="rect">
            <a:avLst/>
          </a:prstGeom>
        </p:spPr>
      </p:pic>
      <p:sp>
        <p:nvSpPr>
          <p:cNvPr id="6" name="Cloud 5"/>
          <p:cNvSpPr/>
          <p:nvPr/>
        </p:nvSpPr>
        <p:spPr>
          <a:xfrm flipH="1" flipV="1">
            <a:off x="298450" y="-42546"/>
            <a:ext cx="4212590" cy="1868170"/>
          </a:xfrm>
          <a:prstGeom prst="cloud">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950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effectLst>
                  <a:glow rad="101600">
                    <a:srgbClr val="FF0000">
                      <a:alpha val="60000"/>
                    </a:srgbClr>
                  </a:glow>
                </a:effectLst>
                <a:latin typeface="Arial Black" panose="020B0A04020102020204" pitchFamily="34" charset="0"/>
              </a:rPr>
              <a:t>Greeting</a:t>
            </a:r>
            <a:endParaRPr lang="en-US" sz="7200" b="1" dirty="0">
              <a:solidFill>
                <a:schemeClr val="bg1"/>
              </a:solidFill>
              <a:effectLst>
                <a:glow rad="101600">
                  <a:srgbClr val="FF0000">
                    <a:alpha val="60000"/>
                  </a:srgbClr>
                </a:glow>
              </a:effectLst>
              <a:latin typeface="Arial Black" panose="020B0A04020102020204" pitchFamily="34" charset="0"/>
            </a:endParaRPr>
          </a:p>
        </p:txBody>
      </p:sp>
      <p:sp>
        <p:nvSpPr>
          <p:cNvPr id="3" name="Content Placeholder 2"/>
          <p:cNvSpPr>
            <a:spLocks noGrp="1"/>
          </p:cNvSpPr>
          <p:nvPr>
            <p:ph idx="1"/>
          </p:nvPr>
        </p:nvSpPr>
        <p:spPr/>
        <p:txBody>
          <a:bodyPr/>
          <a:lstStyle/>
          <a:p>
            <a:r>
              <a:rPr lang="en-US" sz="3600" dirty="0" smtClean="0">
                <a:solidFill>
                  <a:schemeClr val="bg1"/>
                </a:solidFill>
              </a:rPr>
              <a:t>Something new every day</a:t>
            </a:r>
          </a:p>
          <a:p>
            <a:pPr lvl="1"/>
            <a:r>
              <a:rPr lang="en-US" sz="3200" dirty="0" smtClean="0">
                <a:solidFill>
                  <a:schemeClr val="bg1"/>
                </a:solidFill>
              </a:rPr>
              <a:t>Air high fives</a:t>
            </a:r>
          </a:p>
          <a:p>
            <a:pPr lvl="1"/>
            <a:r>
              <a:rPr lang="en-US" sz="3200" dirty="0" smtClean="0">
                <a:solidFill>
                  <a:schemeClr val="bg1"/>
                </a:solidFill>
              </a:rPr>
              <a:t>Fist bumps</a:t>
            </a:r>
          </a:p>
          <a:p>
            <a:pPr lvl="2"/>
            <a:r>
              <a:rPr lang="en-US" sz="2800" dirty="0" smtClean="0">
                <a:solidFill>
                  <a:schemeClr val="bg1"/>
                </a:solidFill>
              </a:rPr>
              <a:t>Turkey</a:t>
            </a:r>
          </a:p>
          <a:p>
            <a:pPr lvl="2"/>
            <a:r>
              <a:rPr lang="en-US" sz="2800" dirty="0" smtClean="0">
                <a:solidFill>
                  <a:schemeClr val="bg1"/>
                </a:solidFill>
              </a:rPr>
              <a:t>Snowman</a:t>
            </a:r>
          </a:p>
          <a:p>
            <a:pPr lvl="2"/>
            <a:r>
              <a:rPr lang="en-US" sz="2800" dirty="0" smtClean="0">
                <a:solidFill>
                  <a:schemeClr val="bg1"/>
                </a:solidFill>
              </a:rPr>
              <a:t>Jellyfish</a:t>
            </a:r>
          </a:p>
          <a:p>
            <a:pPr lvl="1"/>
            <a:r>
              <a:rPr lang="en-US" sz="3200" dirty="0" smtClean="0">
                <a:solidFill>
                  <a:schemeClr val="bg1"/>
                </a:solidFill>
              </a:rPr>
              <a:t>Elbow Bumps</a:t>
            </a:r>
          </a:p>
          <a:p>
            <a:pPr marL="914400" lvl="2" indent="0">
              <a:buNone/>
            </a:pPr>
            <a:endParaRPr lang="en-US" dirty="0" smtClean="0"/>
          </a:p>
        </p:txBody>
      </p:sp>
      <p:pic>
        <p:nvPicPr>
          <p:cNvPr id="4" name="Picture 3"/>
          <p:cNvPicPr>
            <a:picLocks noChangeAspect="1"/>
          </p:cNvPicPr>
          <p:nvPr/>
        </p:nvPicPr>
        <p:blipFill>
          <a:blip r:embed="rId3"/>
          <a:stretch>
            <a:fillRect/>
          </a:stretch>
        </p:blipFill>
        <p:spPr>
          <a:xfrm>
            <a:off x="8262296" y="957263"/>
            <a:ext cx="3019425" cy="1514475"/>
          </a:xfrm>
          <a:prstGeom prst="rect">
            <a:avLst/>
          </a:prstGeom>
        </p:spPr>
      </p:pic>
      <p:pic>
        <p:nvPicPr>
          <p:cNvPr id="5" name="Picture 4"/>
          <p:cNvPicPr>
            <a:picLocks noChangeAspect="1"/>
          </p:cNvPicPr>
          <p:nvPr/>
        </p:nvPicPr>
        <p:blipFill>
          <a:blip r:embed="rId4"/>
          <a:stretch>
            <a:fillRect/>
          </a:stretch>
        </p:blipFill>
        <p:spPr>
          <a:xfrm>
            <a:off x="8334372" y="2805113"/>
            <a:ext cx="3019425" cy="1524000"/>
          </a:xfrm>
          <a:prstGeom prst="rect">
            <a:avLst/>
          </a:prstGeom>
        </p:spPr>
      </p:pic>
      <p:pic>
        <p:nvPicPr>
          <p:cNvPr id="7" name="Picture 6"/>
          <p:cNvPicPr>
            <a:picLocks noChangeAspect="1"/>
          </p:cNvPicPr>
          <p:nvPr/>
        </p:nvPicPr>
        <p:blipFill>
          <a:blip r:embed="rId5"/>
          <a:stretch>
            <a:fillRect/>
          </a:stretch>
        </p:blipFill>
        <p:spPr>
          <a:xfrm>
            <a:off x="8610598" y="4866263"/>
            <a:ext cx="2466975" cy="1847850"/>
          </a:xfrm>
          <a:prstGeom prst="rect">
            <a:avLst/>
          </a:prstGeom>
        </p:spPr>
      </p:pic>
    </p:spTree>
    <p:extLst>
      <p:ext uri="{BB962C8B-B14F-4D97-AF65-F5344CB8AC3E}">
        <p14:creationId xmlns:p14="http://schemas.microsoft.com/office/powerpoint/2010/main" val="884175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4115630" y="850713"/>
            <a:ext cx="7699284" cy="3521710"/>
          </a:xfrm>
          <a:prstGeom prst="rect">
            <a:avLst/>
          </a:prstGeom>
          <a:ln>
            <a:noFill/>
          </a:ln>
          <a:effectLst>
            <a:softEdge rad="112500"/>
          </a:effectLst>
        </p:spPr>
      </p:pic>
      <p:pic>
        <p:nvPicPr>
          <p:cNvPr id="4" name="Picture 3"/>
          <p:cNvPicPr>
            <a:picLocks noChangeAspect="1"/>
          </p:cNvPicPr>
          <p:nvPr/>
        </p:nvPicPr>
        <p:blipFill rotWithShape="1">
          <a:blip r:embed="rId5"/>
          <a:srcRect l="36937"/>
          <a:stretch/>
        </p:blipFill>
        <p:spPr>
          <a:xfrm>
            <a:off x="408582" y="2611568"/>
            <a:ext cx="2897944" cy="4148068"/>
          </a:xfrm>
          <a:prstGeom prst="rect">
            <a:avLst/>
          </a:prstGeom>
          <a:ln>
            <a:noFill/>
          </a:ln>
          <a:effectLst>
            <a:softEdge rad="112500"/>
          </a:effectLst>
        </p:spPr>
      </p:pic>
      <p:sp>
        <p:nvSpPr>
          <p:cNvPr id="2" name="TextBox 1"/>
          <p:cNvSpPr txBox="1"/>
          <p:nvPr/>
        </p:nvSpPr>
        <p:spPr>
          <a:xfrm>
            <a:off x="6196670" y="4685602"/>
            <a:ext cx="6838682"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chemeClr val="bg1"/>
                </a:solidFill>
              </a:rPr>
              <a:t>Use tables</a:t>
            </a:r>
          </a:p>
          <a:p>
            <a:pPr marL="285750" indent="-285750">
              <a:buFont typeface="Arial" panose="020B0604020202020204" pitchFamily="34" charset="0"/>
              <a:buChar char="•"/>
            </a:pPr>
            <a:r>
              <a:rPr lang="en-US" sz="3600" dirty="0" smtClean="0">
                <a:solidFill>
                  <a:schemeClr val="bg1"/>
                </a:solidFill>
              </a:rPr>
              <a:t>Flexible seating</a:t>
            </a:r>
          </a:p>
          <a:p>
            <a:pPr marL="285750" indent="-285750">
              <a:buFont typeface="Arial" panose="020B0604020202020204" pitchFamily="34" charset="0"/>
              <a:buChar char="•"/>
            </a:pPr>
            <a:r>
              <a:rPr lang="en-US" sz="3600" dirty="0" smtClean="0">
                <a:solidFill>
                  <a:schemeClr val="bg1"/>
                </a:solidFill>
              </a:rPr>
              <a:t>Option to move</a:t>
            </a:r>
            <a:endParaRPr lang="en-US" sz="3600" dirty="0">
              <a:solidFill>
                <a:schemeClr val="bg1"/>
              </a:solidFill>
            </a:endParaRPr>
          </a:p>
        </p:txBody>
      </p:sp>
      <p:sp>
        <p:nvSpPr>
          <p:cNvPr id="3" name="TextBox 2"/>
          <p:cNvSpPr txBox="1"/>
          <p:nvPr/>
        </p:nvSpPr>
        <p:spPr>
          <a:xfrm>
            <a:off x="86720" y="850713"/>
            <a:ext cx="4028910" cy="1446550"/>
          </a:xfrm>
          <a:prstGeom prst="rect">
            <a:avLst/>
          </a:prstGeom>
          <a:noFill/>
        </p:spPr>
        <p:txBody>
          <a:bodyPr wrap="square" rtlCol="0">
            <a:spAutoFit/>
          </a:bodyPr>
          <a:lstStyle/>
          <a:p>
            <a:r>
              <a:rPr lang="en-US" sz="8800" dirty="0" smtClean="0">
                <a:ln w="0"/>
                <a:solidFill>
                  <a:srgbClr val="AFD18A"/>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Seating</a:t>
            </a:r>
            <a:endParaRPr lang="en-US" sz="8800" dirty="0">
              <a:ln w="0"/>
              <a:solidFill>
                <a:srgbClr val="AFD18A"/>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997771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3345"/>
          <a:stretch/>
        </p:blipFill>
        <p:spPr>
          <a:xfrm>
            <a:off x="7461614" y="3268221"/>
            <a:ext cx="3593205" cy="30952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stretch>
            <a:fillRect/>
          </a:stretch>
        </p:blipFill>
        <p:spPr>
          <a:xfrm>
            <a:off x="406676" y="457330"/>
            <a:ext cx="4621533" cy="29865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rotWithShape="1">
          <a:blip r:embed="rId5"/>
          <a:srcRect t="6624" r="9415"/>
          <a:stretch/>
        </p:blipFill>
        <p:spPr>
          <a:xfrm>
            <a:off x="1" y="4056845"/>
            <a:ext cx="2717442" cy="2801155"/>
          </a:xfrm>
          <a:prstGeom prst="rect">
            <a:avLst/>
          </a:prstGeom>
        </p:spPr>
      </p:pic>
      <p:pic>
        <p:nvPicPr>
          <p:cNvPr id="7" name="Picture 6"/>
          <p:cNvPicPr>
            <a:picLocks noChangeAspect="1"/>
          </p:cNvPicPr>
          <p:nvPr/>
        </p:nvPicPr>
        <p:blipFill>
          <a:blip r:embed="rId6"/>
          <a:stretch>
            <a:fillRect/>
          </a:stretch>
        </p:blipFill>
        <p:spPr>
          <a:xfrm>
            <a:off x="8609443" y="324954"/>
            <a:ext cx="2445376" cy="2445376"/>
          </a:xfrm>
          <a:prstGeom prst="rect">
            <a:avLst/>
          </a:prstGeom>
        </p:spPr>
      </p:pic>
      <p:sp>
        <p:nvSpPr>
          <p:cNvPr id="2" name="TextBox 1"/>
          <p:cNvSpPr txBox="1"/>
          <p:nvPr/>
        </p:nvSpPr>
        <p:spPr>
          <a:xfrm>
            <a:off x="5485877" y="457330"/>
            <a:ext cx="812800" cy="6001643"/>
          </a:xfrm>
          <a:prstGeom prst="rect">
            <a:avLst/>
          </a:prstGeom>
          <a:noFill/>
        </p:spPr>
        <p:txBody>
          <a:bodyPr wrap="square" rtlCol="0">
            <a:spAutoFit/>
          </a:bodyPr>
          <a:lstStyle/>
          <a:p>
            <a:pPr algn="ctr"/>
            <a:r>
              <a:rPr lang="en-US" sz="4800" b="1" dirty="0" smtClean="0">
                <a:effectLst>
                  <a:reflection blurRad="6350" stA="55000" endA="300" endPos="45500" dir="5400000" sy="-100000" algn="bl" rotWithShape="0"/>
                </a:effectLst>
              </a:rPr>
              <a:t>B</a:t>
            </a:r>
          </a:p>
          <a:p>
            <a:pPr algn="ctr"/>
            <a:r>
              <a:rPr lang="en-US" sz="4800" b="1" dirty="0" smtClean="0">
                <a:effectLst>
                  <a:reflection blurRad="6350" stA="55000" endA="300" endPos="45500" dir="5400000" sy="-100000" algn="bl" rotWithShape="0"/>
                </a:effectLst>
              </a:rPr>
              <a:t>A</a:t>
            </a:r>
          </a:p>
          <a:p>
            <a:pPr algn="ctr"/>
            <a:r>
              <a:rPr lang="en-US" sz="4800" b="1" dirty="0" smtClean="0">
                <a:effectLst>
                  <a:reflection blurRad="6350" stA="55000" endA="300" endPos="45500" dir="5400000" sy="-100000" algn="bl" rotWithShape="0"/>
                </a:effectLst>
              </a:rPr>
              <a:t>T</a:t>
            </a:r>
          </a:p>
          <a:p>
            <a:pPr algn="ctr"/>
            <a:r>
              <a:rPr lang="en-US" sz="4800" b="1" dirty="0" smtClean="0">
                <a:effectLst>
                  <a:reflection blurRad="6350" stA="55000" endA="300" endPos="45500" dir="5400000" sy="-100000" algn="bl" rotWithShape="0"/>
                </a:effectLst>
              </a:rPr>
              <a:t>H</a:t>
            </a:r>
          </a:p>
          <a:p>
            <a:pPr algn="ctr"/>
            <a:r>
              <a:rPr lang="en-US" sz="4800" b="1" dirty="0" smtClean="0">
                <a:effectLst>
                  <a:reflection blurRad="6350" stA="55000" endA="300" endPos="45500" dir="5400000" sy="-100000" algn="bl" rotWithShape="0"/>
                </a:effectLst>
              </a:rPr>
              <a:t>R</a:t>
            </a:r>
          </a:p>
          <a:p>
            <a:pPr algn="ctr"/>
            <a:r>
              <a:rPr lang="en-US" sz="4800" b="1" dirty="0" smtClean="0">
                <a:effectLst>
                  <a:reflection blurRad="6350" stA="55000" endA="300" endPos="45500" dir="5400000" sy="-100000" algn="bl" rotWithShape="0"/>
                </a:effectLst>
              </a:rPr>
              <a:t>O</a:t>
            </a:r>
          </a:p>
          <a:p>
            <a:pPr algn="ctr"/>
            <a:r>
              <a:rPr lang="en-US" sz="4800" b="1" dirty="0" smtClean="0">
                <a:effectLst>
                  <a:reflection blurRad="6350" stA="55000" endA="300" endPos="45500" dir="5400000" sy="-100000" algn="bl" rotWithShape="0"/>
                </a:effectLst>
              </a:rPr>
              <a:t>O</a:t>
            </a:r>
          </a:p>
          <a:p>
            <a:pPr algn="ctr"/>
            <a:r>
              <a:rPr lang="en-US" sz="4800" b="1" dirty="0">
                <a:effectLst>
                  <a:reflection blurRad="6350" stA="55000" endA="300" endPos="45500" dir="5400000" sy="-100000" algn="bl" rotWithShape="0"/>
                </a:effectLst>
              </a:rPr>
              <a:t>M</a:t>
            </a:r>
          </a:p>
        </p:txBody>
      </p:sp>
    </p:spTree>
    <p:extLst>
      <p:ext uri="{BB962C8B-B14F-4D97-AF65-F5344CB8AC3E}">
        <p14:creationId xmlns:p14="http://schemas.microsoft.com/office/powerpoint/2010/main" val="80300900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555" y="202098"/>
            <a:ext cx="10515600" cy="4351338"/>
          </a:xfrm>
        </p:spPr>
        <p:txBody>
          <a:bodyPr>
            <a:normAutofit/>
          </a:bodyPr>
          <a:lstStyle/>
          <a:p>
            <a:pPr marL="0" indent="0">
              <a:buNone/>
            </a:pPr>
            <a:r>
              <a:rPr lang="en-US" sz="9600" b="1" dirty="0" smtClean="0">
                <a:ln w="10160">
                  <a:solidFill>
                    <a:schemeClr val="accent5"/>
                  </a:solidFill>
                  <a:prstDash val="solid"/>
                </a:ln>
                <a:solidFill>
                  <a:srgbClr val="FFFFFF"/>
                </a:solidFill>
                <a:effectLst>
                  <a:glow rad="101600">
                    <a:srgbClr val="FF99CC">
                      <a:alpha val="60000"/>
                    </a:srgbClr>
                  </a:glow>
                  <a:outerShdw blurRad="38100" dist="22860" dir="5400000" algn="tl" rotWithShape="0">
                    <a:srgbClr val="000000">
                      <a:alpha val="30000"/>
                    </a:srgbClr>
                  </a:outerShdw>
                </a:effectLst>
              </a:rPr>
              <a:t>Discussions</a:t>
            </a:r>
            <a:endParaRPr lang="en-US" sz="9600" b="1" dirty="0">
              <a:ln w="10160">
                <a:solidFill>
                  <a:schemeClr val="accent5"/>
                </a:solidFill>
                <a:prstDash val="solid"/>
              </a:ln>
              <a:solidFill>
                <a:srgbClr val="FFFFFF"/>
              </a:solidFill>
              <a:effectLst>
                <a:glow rad="101600">
                  <a:srgbClr val="FF99CC">
                    <a:alpha val="60000"/>
                  </a:srgbClr>
                </a:glow>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a:stretch>
            <a:fillRect/>
          </a:stretch>
        </p:blipFill>
        <p:spPr>
          <a:xfrm>
            <a:off x="597192" y="4314019"/>
            <a:ext cx="5094559" cy="2155958"/>
          </a:xfrm>
          <a:prstGeom prst="rect">
            <a:avLst/>
          </a:prstGeom>
        </p:spPr>
      </p:pic>
      <p:sp>
        <p:nvSpPr>
          <p:cNvPr id="2" name="TextBox 1"/>
          <p:cNvSpPr txBox="1"/>
          <p:nvPr/>
        </p:nvSpPr>
        <p:spPr>
          <a:xfrm>
            <a:off x="418115" y="2087262"/>
            <a:ext cx="997712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0070C0"/>
                </a:solidFill>
              </a:rPr>
              <a:t>Use a ball or other object</a:t>
            </a:r>
          </a:p>
          <a:p>
            <a:pPr marL="457200" indent="-457200">
              <a:buFont typeface="Arial" panose="020B0604020202020204" pitchFamily="34" charset="0"/>
              <a:buChar char="•"/>
            </a:pPr>
            <a:r>
              <a:rPr lang="en-US" sz="3200" dirty="0" smtClean="0">
                <a:solidFill>
                  <a:srgbClr val="0070C0"/>
                </a:solidFill>
              </a:rPr>
              <a:t>Mirror Student-Teach</a:t>
            </a:r>
          </a:p>
          <a:p>
            <a:pPr marL="914400" lvl="1" indent="-457200">
              <a:buFont typeface="Arial" panose="020B0604020202020204" pitchFamily="34" charset="0"/>
              <a:buChar char="•"/>
            </a:pPr>
            <a:r>
              <a:rPr lang="en-US" sz="3200" dirty="0" smtClean="0">
                <a:solidFill>
                  <a:srgbClr val="0070C0"/>
                </a:solidFill>
              </a:rPr>
              <a:t>Turn and Talk</a:t>
            </a:r>
            <a:endParaRPr lang="en-US" sz="3200" dirty="0">
              <a:solidFill>
                <a:srgbClr val="0070C0"/>
              </a:solidFill>
            </a:endParaRPr>
          </a:p>
        </p:txBody>
      </p:sp>
      <p:pic>
        <p:nvPicPr>
          <p:cNvPr id="5" name="Picture 4"/>
          <p:cNvPicPr>
            <a:picLocks noChangeAspect="1"/>
          </p:cNvPicPr>
          <p:nvPr/>
        </p:nvPicPr>
        <p:blipFill>
          <a:blip r:embed="rId4"/>
          <a:stretch>
            <a:fillRect/>
          </a:stretch>
        </p:blipFill>
        <p:spPr>
          <a:xfrm>
            <a:off x="5691751" y="1516293"/>
            <a:ext cx="6470921" cy="4778312"/>
          </a:xfrm>
          <a:prstGeom prst="rect">
            <a:avLst/>
          </a:prstGeom>
        </p:spPr>
      </p:pic>
    </p:spTree>
    <p:extLst>
      <p:ext uri="{BB962C8B-B14F-4D97-AF65-F5344CB8AC3E}">
        <p14:creationId xmlns:p14="http://schemas.microsoft.com/office/powerpoint/2010/main" val="27691772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1860</Words>
  <Application>Microsoft Office PowerPoint</Application>
  <PresentationFormat>Widescreen</PresentationFormat>
  <Paragraphs>107</Paragraphs>
  <Slides>15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 Unicode MS</vt:lpstr>
      <vt:lpstr>Agency FB</vt:lpstr>
      <vt:lpstr>Aharoni</vt:lpstr>
      <vt:lpstr>Arial</vt:lpstr>
      <vt:lpstr>Arial Black</vt:lpstr>
      <vt:lpstr>Book Antiqua</vt:lpstr>
      <vt:lpstr>Calibri</vt:lpstr>
      <vt:lpstr>Calibri Light</vt:lpstr>
      <vt:lpstr>Freestyle Script</vt:lpstr>
      <vt:lpstr>Wingdings</vt:lpstr>
      <vt:lpstr>Office Theme</vt:lpstr>
      <vt:lpstr>CLASSROOM  MANAGEMENT Kylee Leingang &amp; Shaylynn Mack</vt:lpstr>
      <vt:lpstr>PowerPoint Presentation</vt:lpstr>
      <vt:lpstr>Marzano</vt:lpstr>
      <vt:lpstr>Harry Wong</vt:lpstr>
      <vt:lpstr>First Days</vt:lpstr>
      <vt:lpstr>Greeting</vt:lpstr>
      <vt:lpstr>PowerPoint Presentation</vt:lpstr>
      <vt:lpstr>PowerPoint Presentation</vt:lpstr>
      <vt:lpstr>PowerPoint Presentation</vt:lpstr>
      <vt:lpstr>Lining Up</vt:lpstr>
      <vt:lpstr>Parent-Classroom Communication      </vt:lpstr>
      <vt:lpstr>BEHAVIOR</vt:lpstr>
      <vt:lpstr>Noise – Attention Getter</vt:lpstr>
      <vt:lpstr>Agenda</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KAL</dc:creator>
  <cp:lastModifiedBy>KAL</cp:lastModifiedBy>
  <cp:revision>47</cp:revision>
  <dcterms:created xsi:type="dcterms:W3CDTF">2017-04-11T14:29:46Z</dcterms:created>
  <dcterms:modified xsi:type="dcterms:W3CDTF">2017-04-19T21:02:50Z</dcterms:modified>
</cp:coreProperties>
</file>