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66" r:id="rId6"/>
    <p:sldId id="267" r:id="rId7"/>
    <p:sldId id="268" r:id="rId8"/>
    <p:sldId id="260" r:id="rId9"/>
    <p:sldId id="258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496C-48AC-4A83-A22E-3F0D51488EC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D98E-5AC0-4518-80F9-7B1FC7BD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3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496C-48AC-4A83-A22E-3F0D51488EC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D98E-5AC0-4518-80F9-7B1FC7BD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496C-48AC-4A83-A22E-3F0D51488EC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D98E-5AC0-4518-80F9-7B1FC7BD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4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496C-48AC-4A83-A22E-3F0D51488EC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D98E-5AC0-4518-80F9-7B1FC7BD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1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496C-48AC-4A83-A22E-3F0D51488EC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D98E-5AC0-4518-80F9-7B1FC7BD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8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496C-48AC-4A83-A22E-3F0D51488EC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D98E-5AC0-4518-80F9-7B1FC7BD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7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496C-48AC-4A83-A22E-3F0D51488EC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D98E-5AC0-4518-80F9-7B1FC7BD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7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496C-48AC-4A83-A22E-3F0D51488EC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D98E-5AC0-4518-80F9-7B1FC7BD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1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496C-48AC-4A83-A22E-3F0D51488EC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D98E-5AC0-4518-80F9-7B1FC7BD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2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496C-48AC-4A83-A22E-3F0D51488EC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D98E-5AC0-4518-80F9-7B1FC7BD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A496C-48AC-4A83-A22E-3F0D51488EC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FD98E-5AC0-4518-80F9-7B1FC7BD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1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A496C-48AC-4A83-A22E-3F0D51488EC0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FD98E-5AC0-4518-80F9-7B1FC7BD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3213" y="282064"/>
            <a:ext cx="10034955" cy="1655762"/>
          </a:xfrm>
        </p:spPr>
        <p:txBody>
          <a:bodyPr>
            <a:normAutofit fontScale="85000" lnSpcReduction="10000"/>
          </a:bodyPr>
          <a:lstStyle/>
          <a:p>
            <a:r>
              <a:rPr lang="en-US" sz="8000" dirty="0" smtClean="0">
                <a:latin typeface="Century" panose="02040604050505020304" pitchFamily="18" charset="0"/>
                <a:cs typeface="Aparajita" panose="020B0604020202020204" pitchFamily="34" charset="0"/>
              </a:rPr>
              <a:t>Compare and Contrast</a:t>
            </a:r>
            <a:endParaRPr lang="en-US" sz="8000" dirty="0">
              <a:latin typeface="Century" panose="02040604050505020304" pitchFamily="18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15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5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" panose="02040604050505020304" pitchFamily="18" charset="0"/>
              </a:rPr>
              <a:t>WHAT IS THE PICTURE SHOWING ME?</a:t>
            </a:r>
            <a:endParaRPr lang="en-US" sz="36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210614" y="112543"/>
            <a:ext cx="9929611" cy="1162465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5" y="1275008"/>
            <a:ext cx="7485200" cy="548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45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211014"/>
            <a:ext cx="11072446" cy="71745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entury" panose="02040604050505020304" pitchFamily="18" charset="0"/>
              </a:rPr>
              <a:t>One way the airplanes are alike is ___________________________.</a:t>
            </a:r>
            <a:br>
              <a:rPr lang="en-US" dirty="0" smtClean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Century" panose="02040604050505020304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en-US" dirty="0">
                <a:solidFill>
                  <a:srgbClr val="FFFF00"/>
                </a:solidFill>
                <a:latin typeface="Century" panose="02040604050505020304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Century" panose="02040604050505020304" pitchFamily="18" charset="0"/>
              </a:rPr>
              <a:t>One way the airplanes are different is __________________________.</a:t>
            </a:r>
            <a:br>
              <a:rPr lang="en-US" dirty="0" smtClean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Century" panose="02040604050505020304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Century" panose="02040604050505020304" pitchFamily="18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en-US" dirty="0" smtClean="0">
                <a:solidFill>
                  <a:srgbClr val="FFFF00"/>
                </a:solidFill>
                <a:latin typeface="Century" panose="02040604050505020304" pitchFamily="18" charset="0"/>
              </a:rPr>
              <a:t>Clues that help me compare and contrast are _______________________.</a:t>
            </a:r>
            <a: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entury" panose="02040604050505020304" pitchFamily="18" charset="0"/>
              </a:rPr>
            </a:br>
            <a:endParaRPr lang="en-US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32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Century" panose="02040604050505020304" pitchFamily="18" charset="0"/>
              </a:rPr>
              <a:t>READER’S JOURNAL</a:t>
            </a:r>
            <a:endParaRPr lang="en-US" sz="4800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1406768"/>
            <a:ext cx="11127545" cy="5162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Why is it important to compare and contrast? How does it help you?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3600" dirty="0" smtClean="0"/>
              <a:t>How did determining important information help you understand the picture?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3600" dirty="0" smtClean="0"/>
              <a:t>What signal words for comparing and contrasting did we use?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Please answer two of the questions, total of 4-5 sentences!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35358" y="552377"/>
            <a:ext cx="1582815" cy="854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83211" y="366088"/>
            <a:ext cx="1907063" cy="1188537"/>
          </a:xfrm>
          <a:prstGeom prst="rect">
            <a:avLst/>
          </a:prstGeom>
        </p:spPr>
      </p:pic>
      <p:sp>
        <p:nvSpPr>
          <p:cNvPr id="8" name="Bevel 7"/>
          <p:cNvSpPr/>
          <p:nvPr/>
        </p:nvSpPr>
        <p:spPr>
          <a:xfrm>
            <a:off x="887436" y="5359790"/>
            <a:ext cx="10466364" cy="1209821"/>
          </a:xfrm>
          <a:prstGeom prst="beve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9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2487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Century" panose="02040604050505020304" pitchFamily="18" charset="0"/>
              </a:rPr>
              <a:t>Wednesday,</a:t>
            </a:r>
            <a:br>
              <a:rPr lang="en-US" sz="2800" b="1" dirty="0" smtClean="0">
                <a:latin typeface="Century" panose="02040604050505020304" pitchFamily="18" charset="0"/>
              </a:rPr>
            </a:br>
            <a:r>
              <a:rPr lang="en-US" sz="2800" b="1" dirty="0" smtClean="0">
                <a:latin typeface="Century" panose="02040604050505020304" pitchFamily="18" charset="0"/>
              </a:rPr>
              <a:t> February 8</a:t>
            </a:r>
            <a:r>
              <a:rPr lang="en-US" sz="2800" b="1" baseline="30000" dirty="0" smtClean="0">
                <a:latin typeface="Century" panose="02040604050505020304" pitchFamily="18" charset="0"/>
              </a:rPr>
              <a:t>th</a:t>
            </a:r>
            <a:r>
              <a:rPr lang="en-US" sz="2800" b="1" dirty="0" smtClean="0">
                <a:latin typeface="Century" panose="02040604050505020304" pitchFamily="18" charset="0"/>
              </a:rPr>
              <a:t/>
            </a:r>
            <a:br>
              <a:rPr lang="en-US" sz="2800" b="1" dirty="0" smtClean="0">
                <a:latin typeface="Century" panose="02040604050505020304" pitchFamily="18" charset="0"/>
              </a:rPr>
            </a:br>
            <a:r>
              <a:rPr lang="en-US" sz="2800" b="1" dirty="0" smtClean="0">
                <a:latin typeface="Century" panose="02040604050505020304" pitchFamily="18" charset="0"/>
              </a:rPr>
              <a:t>				DAILY STATIONS</a:t>
            </a:r>
            <a:br>
              <a:rPr lang="en-US" sz="2800" b="1" dirty="0" smtClean="0">
                <a:latin typeface="Century" panose="02040604050505020304" pitchFamily="18" charset="0"/>
              </a:rPr>
            </a:br>
            <a:r>
              <a:rPr lang="en-US" sz="2800" b="1" dirty="0" smtClean="0">
                <a:latin typeface="Century" panose="02040604050505020304" pitchFamily="18" charset="0"/>
              </a:rPr>
              <a:t/>
            </a:r>
            <a:br>
              <a:rPr lang="en-US" sz="2800" b="1" dirty="0" smtClean="0">
                <a:latin typeface="Century" panose="02040604050505020304" pitchFamily="18" charset="0"/>
              </a:rPr>
            </a:br>
            <a:r>
              <a:rPr lang="en-US" sz="2800" b="1" dirty="0" smtClean="0">
                <a:latin typeface="Century" panose="02040604050505020304" pitchFamily="18" charset="0"/>
              </a:rPr>
              <a:t>** Are a must complete				* Are a need to complete</a:t>
            </a:r>
            <a:endParaRPr lang="en-US" sz="2800" b="1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22" y="22003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** Read to self (20 min)</a:t>
            </a:r>
          </a:p>
          <a:p>
            <a:pPr marL="0" indent="0">
              <a:buNone/>
            </a:pPr>
            <a:endParaRPr lang="en-US" sz="5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** Word Study Day </a:t>
            </a:r>
            <a:r>
              <a:rPr lang="en-US" sz="3600" dirty="0" smtClean="0">
                <a:latin typeface="Century" panose="02040604050505020304" pitchFamily="18" charset="0"/>
              </a:rPr>
              <a:t>3</a:t>
            </a:r>
            <a:endParaRPr lang="en-US" sz="36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sz="5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** Reflection Q’s 4-5 Sentences</a:t>
            </a:r>
          </a:p>
          <a:p>
            <a:pPr marL="0" indent="0">
              <a:buNone/>
            </a:pPr>
            <a:endParaRPr lang="en-US" sz="5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** Work on writing – pick a topic</a:t>
            </a:r>
          </a:p>
          <a:p>
            <a:pPr marL="0" indent="0">
              <a:buNone/>
            </a:pPr>
            <a:endParaRPr lang="en-US" sz="5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sz="5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Read to someone (Level 1)</a:t>
            </a:r>
            <a:endParaRPr lang="en-US" sz="3600" dirty="0">
              <a:latin typeface="Century" panose="02040604050505020304" pitchFamily="18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3432517" y="874762"/>
            <a:ext cx="914400" cy="815926"/>
          </a:xfrm>
          <a:prstGeom prst="irregularSeal1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320" y="818884"/>
            <a:ext cx="957155" cy="871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87258" y="3218964"/>
            <a:ext cx="3259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entury" panose="02040604050505020304" pitchFamily="18" charset="0"/>
              </a:rPr>
              <a:t>VOICE 0-1 AT ALL TIMES!</a:t>
            </a:r>
            <a:endParaRPr lang="en-US" sz="4000" dirty="0">
              <a:latin typeface="Century" panose="02040604050505020304" pitchFamily="18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7441810" y="1893401"/>
            <a:ext cx="4750189" cy="4964599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337625"/>
            <a:ext cx="11353801" cy="67595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44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4600" b="1" dirty="0" smtClean="0">
                <a:latin typeface="Century" panose="02040604050505020304" pitchFamily="18" charset="0"/>
              </a:rPr>
              <a:t>I CAN </a:t>
            </a:r>
            <a:r>
              <a:rPr lang="en-US" sz="4600" dirty="0" smtClean="0">
                <a:latin typeface="Century" panose="02040604050505020304" pitchFamily="18" charset="0"/>
              </a:rPr>
              <a:t>identify comparisons and contrasts in a picture</a:t>
            </a:r>
          </a:p>
          <a:p>
            <a:pPr marL="0" indent="0">
              <a:buNone/>
            </a:pPr>
            <a:endParaRPr lang="en-US" sz="46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4600" b="1" dirty="0" smtClean="0">
                <a:latin typeface="Century" panose="02040604050505020304" pitchFamily="18" charset="0"/>
              </a:rPr>
              <a:t>I CAN </a:t>
            </a:r>
            <a:r>
              <a:rPr lang="en-US" sz="4600" dirty="0" smtClean="0">
                <a:latin typeface="Century" panose="02040604050505020304" pitchFamily="18" charset="0"/>
              </a:rPr>
              <a:t>identify and use signal language for comparing and contrasting</a:t>
            </a:r>
          </a:p>
          <a:p>
            <a:pPr marL="0" indent="0">
              <a:buNone/>
            </a:pPr>
            <a:endParaRPr lang="en-US" sz="46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4600" b="1" dirty="0" smtClean="0">
                <a:latin typeface="Century" panose="02040604050505020304" pitchFamily="18" charset="0"/>
              </a:rPr>
              <a:t>I CAN </a:t>
            </a:r>
            <a:r>
              <a:rPr lang="en-US" sz="4600" dirty="0" smtClean="0">
                <a:latin typeface="Century" panose="02040604050505020304" pitchFamily="18" charset="0"/>
              </a:rPr>
              <a:t>determine important information in a picture</a:t>
            </a:r>
          </a:p>
          <a:p>
            <a:pPr marL="0" indent="0">
              <a:buNone/>
            </a:pPr>
            <a:endParaRPr lang="en-US" sz="44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Century" panose="02040604050505020304" pitchFamily="18" charset="0"/>
              </a:rPr>
              <a:t>5.RL.3 Compare and contrast two or more characters, settings or events in a story or drama, drawing on specific details in the text (e.g. how characters interact)</a:t>
            </a:r>
          </a:p>
          <a:p>
            <a:pPr marL="0" indent="0">
              <a:buNone/>
            </a:pPr>
            <a:endParaRPr lang="en-US" sz="29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900" dirty="0" smtClean="0">
                <a:latin typeface="Century" panose="02040604050505020304" pitchFamily="18" charset="0"/>
              </a:rPr>
              <a:t>5.SL.1abc Engage effectively in a range of collaborative discussions, topics and texts, building on others’ ideas and expressing their own clearly</a:t>
            </a:r>
            <a:endParaRPr lang="en-US" sz="29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669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Century" panose="02040604050505020304" pitchFamily="18" charset="0"/>
              </a:rPr>
              <a:t>VOCABULARY</a:t>
            </a:r>
            <a:endParaRPr lang="en-US" sz="5400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42148"/>
            <a:ext cx="10515600" cy="47158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dirty="0" smtClean="0">
                <a:solidFill>
                  <a:srgbClr val="FFFF00"/>
                </a:solidFill>
                <a:latin typeface="Century" panose="02040604050505020304" pitchFamily="18" charset="0"/>
              </a:rPr>
              <a:t>Compare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dirty="0" smtClean="0">
                <a:solidFill>
                  <a:srgbClr val="FFFF00"/>
                </a:solidFill>
                <a:latin typeface="Century" panose="02040604050505020304" pitchFamily="18" charset="0"/>
              </a:rPr>
              <a:t>Contrast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dirty="0" smtClean="0">
                <a:solidFill>
                  <a:srgbClr val="FFFF00"/>
                </a:solidFill>
                <a:latin typeface="Century" panose="02040604050505020304" pitchFamily="18" charset="0"/>
              </a:rPr>
              <a:t>Similarity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dirty="0" smtClean="0">
                <a:solidFill>
                  <a:srgbClr val="FFFF00"/>
                </a:solidFill>
                <a:latin typeface="Century" panose="02040604050505020304" pitchFamily="18" charset="0"/>
              </a:rPr>
              <a:t>Difference</a:t>
            </a:r>
            <a:endParaRPr lang="en-US" sz="4800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092004" y="-1374776"/>
            <a:ext cx="10007991" cy="9773188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1669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entury" panose="02040604050505020304" pitchFamily="18" charset="0"/>
              </a:rPr>
              <a:t>Signal Language</a:t>
            </a:r>
            <a:endParaRPr lang="en-US" sz="5400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323" y="2142148"/>
            <a:ext cx="5189115" cy="4715852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-Too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-But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-Just like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-Also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-Except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>
              <a:latin typeface="Century" panose="020406040505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3600" dirty="0" smtClean="0">
              <a:latin typeface="Century" panose="020406040505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-On the other hand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-However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-Both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dirty="0" smtClean="0">
                <a:latin typeface="Century" panose="02040604050505020304" pitchFamily="18" charset="0"/>
              </a:rPr>
              <a:t>-Like</a:t>
            </a:r>
            <a:endParaRPr lang="en-US" sz="3600" dirty="0">
              <a:latin typeface="Century" panose="02040604050505020304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1092003" y="-1375094"/>
            <a:ext cx="10007991" cy="9984521"/>
          </a:xfrm>
          <a:prstGeom prst="irregularSeal1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41076" y="5396248"/>
            <a:ext cx="277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DRUM ROLL</a:t>
            </a:r>
          </a:p>
          <a:p>
            <a:r>
              <a:rPr lang="en-US" b="1" dirty="0" smtClean="0"/>
              <a:t> PLEASE…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79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742" y="25034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FA00"/>
                </a:solidFill>
                <a:latin typeface="Century" panose="02040604050505020304" pitchFamily="18" charset="0"/>
              </a:rPr>
              <a:t>ARE YOU READY?</a:t>
            </a:r>
            <a:endParaRPr lang="en-US" sz="11500" dirty="0">
              <a:solidFill>
                <a:srgbClr val="FFFA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2 5"/>
          <p:cNvSpPr/>
          <p:nvPr/>
        </p:nvSpPr>
        <p:spPr>
          <a:xfrm>
            <a:off x="1533378" y="-379827"/>
            <a:ext cx="9833317" cy="7512147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8863" y="325934"/>
            <a:ext cx="3594274" cy="63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1533379" y="-379828"/>
            <a:ext cx="9172136" cy="7695028"/>
          </a:xfrm>
          <a:prstGeom prst="irregularSeal2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150" y="184705"/>
            <a:ext cx="3700593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7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2" y="150011"/>
            <a:ext cx="3699803" cy="656715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12" y="150011"/>
            <a:ext cx="3699565" cy="65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entury" panose="02040604050505020304" pitchFamily="18" charset="0"/>
              </a:rPr>
              <a:t>COMPARE AND CONTRAST</a:t>
            </a:r>
            <a:endParaRPr lang="en-US" sz="5400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Century" panose="02040604050505020304" pitchFamily="18" charset="0"/>
              </a:rPr>
              <a:t>How are the two photos alike?</a:t>
            </a:r>
          </a:p>
          <a:p>
            <a:pPr marL="0" indent="0">
              <a:buNone/>
            </a:pPr>
            <a:endParaRPr lang="en-US" sz="48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sz="48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Century" panose="02040604050505020304" pitchFamily="18" charset="0"/>
              </a:rPr>
              <a:t>How are they different?</a:t>
            </a:r>
            <a:endParaRPr lang="en-US" sz="4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247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Aparajita</vt:lpstr>
      <vt:lpstr>Arial</vt:lpstr>
      <vt:lpstr>Calibri</vt:lpstr>
      <vt:lpstr>Calibri Light</vt:lpstr>
      <vt:lpstr>Century</vt:lpstr>
      <vt:lpstr>Office Theme</vt:lpstr>
      <vt:lpstr>PowerPoint Presentation</vt:lpstr>
      <vt:lpstr>PowerPoint Presentation</vt:lpstr>
      <vt:lpstr>VOCABULARY</vt:lpstr>
      <vt:lpstr>Signal Language</vt:lpstr>
      <vt:lpstr>ARE YOU READY?</vt:lpstr>
      <vt:lpstr>PowerPoint Presentation</vt:lpstr>
      <vt:lpstr>PowerPoint Presentation</vt:lpstr>
      <vt:lpstr>PowerPoint Presentation</vt:lpstr>
      <vt:lpstr>COMPARE AND CONTRAST</vt:lpstr>
      <vt:lpstr>WHAT IS THE PICTURE SHOWING ME?</vt:lpstr>
      <vt:lpstr>One way the airplanes are alike is ___________________________.   One way the airplanes are different is __________________________.   Clues that help me compare and contrast are _______________________. </vt:lpstr>
      <vt:lpstr>READER’S JOURNAL</vt:lpstr>
      <vt:lpstr>Wednesday,  February 8th     DAILY STATIONS  ** Are a must complete    * Are a need to complete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</dc:creator>
  <cp:lastModifiedBy>KAL</cp:lastModifiedBy>
  <cp:revision>17</cp:revision>
  <dcterms:created xsi:type="dcterms:W3CDTF">2017-02-06T20:59:21Z</dcterms:created>
  <dcterms:modified xsi:type="dcterms:W3CDTF">2017-02-08T20:27:59Z</dcterms:modified>
</cp:coreProperties>
</file>