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8" r:id="rId4"/>
    <p:sldId id="257" r:id="rId5"/>
    <p:sldId id="263" r:id="rId6"/>
    <p:sldId id="259" r:id="rId7"/>
    <p:sldId id="260" r:id="rId8"/>
    <p:sldId id="264"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C0F62-F6A4-432C-94CF-3BCEA8800CB7}"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219213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0F62-F6A4-432C-94CF-3BCEA8800CB7}"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16546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0F62-F6A4-432C-94CF-3BCEA8800CB7}"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253591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0F62-F6A4-432C-94CF-3BCEA8800CB7}"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206711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C0F62-F6A4-432C-94CF-3BCEA8800CB7}"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3279141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C0F62-F6A4-432C-94CF-3BCEA8800CB7}"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3025835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C0F62-F6A4-432C-94CF-3BCEA8800CB7}" type="datetimeFigureOut">
              <a:rPr lang="en-US" smtClean="0"/>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201425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C0F62-F6A4-432C-94CF-3BCEA8800CB7}" type="datetimeFigureOut">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210619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C0F62-F6A4-432C-94CF-3BCEA8800CB7}" type="datetimeFigureOut">
              <a:rPr lang="en-US" smtClean="0"/>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9202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C0F62-F6A4-432C-94CF-3BCEA8800CB7}"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197143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C0F62-F6A4-432C-94CF-3BCEA8800CB7}"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D6D66-3B72-4E45-BF94-0A9D2FA8A1E2}" type="slidenum">
              <a:rPr lang="en-US" smtClean="0"/>
              <a:t>‹#›</a:t>
            </a:fld>
            <a:endParaRPr lang="en-US"/>
          </a:p>
        </p:txBody>
      </p:sp>
    </p:spTree>
    <p:extLst>
      <p:ext uri="{BB962C8B-B14F-4D97-AF65-F5344CB8AC3E}">
        <p14:creationId xmlns:p14="http://schemas.microsoft.com/office/powerpoint/2010/main" val="325236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C0F62-F6A4-432C-94CF-3BCEA8800CB7}" type="datetimeFigureOut">
              <a:rPr lang="en-US" smtClean="0"/>
              <a:t>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D6D66-3B72-4E45-BF94-0A9D2FA8A1E2}" type="slidenum">
              <a:rPr lang="en-US" smtClean="0"/>
              <a:t>‹#›</a:t>
            </a:fld>
            <a:endParaRPr lang="en-US"/>
          </a:p>
        </p:txBody>
      </p:sp>
    </p:spTree>
    <p:extLst>
      <p:ext uri="{BB962C8B-B14F-4D97-AF65-F5344CB8AC3E}">
        <p14:creationId xmlns:p14="http://schemas.microsoft.com/office/powerpoint/2010/main" val="2166142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XRCIzZHpFtY"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06662"/>
            <a:ext cx="10515600" cy="4351338"/>
          </a:xfrm>
        </p:spPr>
        <p:txBody>
          <a:bodyPr/>
          <a:lstStyle/>
          <a:p>
            <a:pPr marL="0" indent="0" algn="ctr">
              <a:buNone/>
            </a:pPr>
            <a:r>
              <a:rPr lang="en-US" sz="11500" b="1" dirty="0">
                <a:ln w="13462">
                  <a:solidFill>
                    <a:schemeClr val="bg1"/>
                  </a:solidFill>
                  <a:prstDash val="solid"/>
                </a:ln>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Compare &amp; Contrast</a:t>
            </a:r>
            <a:endParaRPr lang="en-US" sz="11500" b="1" dirty="0">
              <a:ln w="13462">
                <a:solidFill>
                  <a:schemeClr val="bg1"/>
                </a:solidFill>
                <a:prstDash val="solid"/>
              </a:ln>
              <a:effectLst>
                <a:glow rad="139700">
                  <a:schemeClr val="accent1">
                    <a:satMod val="175000"/>
                    <a:alpha val="40000"/>
                  </a:schemeClr>
                </a:glow>
                <a:outerShdw dist="38100" dir="2700000" algn="bl" rotWithShape="0">
                  <a:schemeClr val="accent5"/>
                </a:outerShdw>
              </a:effectLst>
            </a:endParaRPr>
          </a:p>
          <a:p>
            <a:endParaRPr lang="en-US" dirty="0">
              <a:ln>
                <a:solidFill>
                  <a:schemeClr val="bg1"/>
                </a:solidFill>
              </a:ln>
            </a:endParaRPr>
          </a:p>
        </p:txBody>
      </p:sp>
    </p:spTree>
    <p:extLst>
      <p:ext uri="{BB962C8B-B14F-4D97-AF65-F5344CB8AC3E}">
        <p14:creationId xmlns:p14="http://schemas.microsoft.com/office/powerpoint/2010/main" val="364502122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Rectangle 4"/>
          <p:cNvSpPr/>
          <p:nvPr/>
        </p:nvSpPr>
        <p:spPr>
          <a:xfrm>
            <a:off x="148693" y="827726"/>
            <a:ext cx="11844997" cy="5416868"/>
          </a:xfrm>
          <a:prstGeom prst="rect">
            <a:avLst/>
          </a:prstGeom>
          <a:solidFill>
            <a:schemeClr val="tx1"/>
          </a:solidFill>
          <a:effectLst>
            <a:outerShdw blurRad="50800" dist="38100" dir="13500000" algn="br" rotWithShape="0">
              <a:schemeClr val="bg1">
                <a:alpha val="40000"/>
              </a:schemeClr>
            </a:outerShdw>
          </a:effectLst>
        </p:spPr>
        <p:txBody>
          <a:bodyPr wrap="square" lIns="91440" tIns="45720" rIns="91440" bIns="45720">
            <a:spAutoFit/>
          </a:bodyPr>
          <a:lstStyle/>
          <a:p>
            <a:r>
              <a:rPr lang="en-US" sz="3200" b="1" dirty="0" smtClean="0">
                <a:ln w="13462">
                  <a:solidFill>
                    <a:schemeClr val="tx1"/>
                  </a:solidFill>
                  <a:prstDash val="solid"/>
                </a:ln>
                <a:solidFill>
                  <a:schemeClr val="bg1"/>
                </a:solidFill>
                <a:effectLst/>
                <a:latin typeface="Agency FB" panose="020B0503020202020204" pitchFamily="34" charset="0"/>
              </a:rPr>
              <a:t>Thursday, February 9</a:t>
            </a:r>
          </a:p>
          <a:p>
            <a:pPr algn="ctr"/>
            <a:r>
              <a:rPr lang="en-US" sz="4400" b="1" dirty="0" smtClean="0">
                <a:ln w="13462">
                  <a:solidFill>
                    <a:schemeClr val="tx1"/>
                  </a:solidFill>
                  <a:prstDash val="solid"/>
                </a:ln>
                <a:solidFill>
                  <a:schemeClr val="bg1"/>
                </a:solidFill>
                <a:effectLst/>
                <a:latin typeface="Agency FB" panose="020B0503020202020204" pitchFamily="34" charset="0"/>
              </a:rPr>
              <a:t>Daily Stations</a:t>
            </a:r>
          </a:p>
          <a:p>
            <a:pPr>
              <a:lnSpc>
                <a:spcPct val="150000"/>
              </a:lnSpc>
            </a:pPr>
            <a:r>
              <a:rPr lang="en-US" sz="3600" b="1" dirty="0" smtClean="0">
                <a:ln w="13462">
                  <a:solidFill>
                    <a:schemeClr val="tx1"/>
                  </a:solidFill>
                  <a:prstDash val="solid"/>
                </a:ln>
                <a:solidFill>
                  <a:schemeClr val="bg1"/>
                </a:solidFill>
                <a:effectLst/>
                <a:latin typeface="Agency FB" panose="020B0503020202020204" pitchFamily="34" charset="0"/>
              </a:rPr>
              <a:t>	Read </a:t>
            </a:r>
            <a:r>
              <a:rPr lang="en-US" sz="3600" b="1" dirty="0">
                <a:ln w="13462">
                  <a:solidFill>
                    <a:schemeClr val="tx1"/>
                  </a:solidFill>
                  <a:prstDash val="solid"/>
                </a:ln>
                <a:solidFill>
                  <a:schemeClr val="bg1"/>
                </a:solidFill>
                <a:effectLst/>
                <a:latin typeface="Agency FB" panose="020B0503020202020204" pitchFamily="34" charset="0"/>
              </a:rPr>
              <a:t>to self (20 min</a:t>
            </a:r>
            <a:r>
              <a:rPr lang="en-US" sz="3600" b="1" dirty="0" smtClean="0">
                <a:ln w="13462">
                  <a:solidFill>
                    <a:schemeClr val="tx1"/>
                  </a:solidFill>
                  <a:prstDash val="solid"/>
                </a:ln>
                <a:solidFill>
                  <a:schemeClr val="bg1"/>
                </a:solidFill>
                <a:effectLst/>
                <a:latin typeface="Agency FB" panose="020B0503020202020204" pitchFamily="34" charset="0"/>
              </a:rPr>
              <a:t>)</a:t>
            </a:r>
            <a:endParaRPr lang="en-US" sz="3600" b="1" dirty="0">
              <a:ln w="13462">
                <a:solidFill>
                  <a:schemeClr val="tx1"/>
                </a:solidFill>
                <a:prstDash val="solid"/>
              </a:ln>
              <a:solidFill>
                <a:schemeClr val="bg1"/>
              </a:solidFill>
              <a:effectLst/>
              <a:latin typeface="Agency FB" panose="020B0503020202020204" pitchFamily="34" charset="0"/>
            </a:endParaRPr>
          </a:p>
          <a:p>
            <a:pPr>
              <a:lnSpc>
                <a:spcPct val="150000"/>
              </a:lnSpc>
            </a:pPr>
            <a:r>
              <a:rPr lang="en-US" sz="3600" b="1" dirty="0" smtClean="0">
                <a:ln w="13462">
                  <a:solidFill>
                    <a:schemeClr val="tx1"/>
                  </a:solidFill>
                  <a:prstDash val="solid"/>
                </a:ln>
                <a:solidFill>
                  <a:schemeClr val="bg1"/>
                </a:solidFill>
                <a:effectLst/>
                <a:latin typeface="Agency FB" panose="020B0503020202020204" pitchFamily="34" charset="0"/>
              </a:rPr>
              <a:t>	** </a:t>
            </a:r>
            <a:r>
              <a:rPr lang="en-US" sz="3600" b="1" dirty="0">
                <a:ln w="13462">
                  <a:solidFill>
                    <a:schemeClr val="tx1"/>
                  </a:solidFill>
                  <a:prstDash val="solid"/>
                </a:ln>
                <a:solidFill>
                  <a:schemeClr val="bg1"/>
                </a:solidFill>
                <a:effectLst/>
                <a:latin typeface="Agency FB" panose="020B0503020202020204" pitchFamily="34" charset="0"/>
              </a:rPr>
              <a:t>Word Study Day </a:t>
            </a:r>
            <a:r>
              <a:rPr lang="en-US" sz="3600" b="1" dirty="0">
                <a:ln w="13462">
                  <a:solidFill>
                    <a:schemeClr val="tx1"/>
                  </a:solidFill>
                  <a:prstDash val="solid"/>
                </a:ln>
                <a:solidFill>
                  <a:schemeClr val="bg1"/>
                </a:solidFill>
                <a:latin typeface="Agency FB" panose="020B0503020202020204" pitchFamily="34" charset="0"/>
              </a:rPr>
              <a:t>4</a:t>
            </a:r>
            <a:endParaRPr lang="en-US" sz="3600" b="1" dirty="0">
              <a:ln w="13462">
                <a:solidFill>
                  <a:schemeClr val="tx1"/>
                </a:solidFill>
                <a:prstDash val="solid"/>
              </a:ln>
              <a:solidFill>
                <a:schemeClr val="bg1"/>
              </a:solidFill>
              <a:effectLst/>
              <a:latin typeface="Agency FB" panose="020B0503020202020204" pitchFamily="34" charset="0"/>
            </a:endParaRPr>
          </a:p>
          <a:p>
            <a:pPr>
              <a:lnSpc>
                <a:spcPct val="150000"/>
              </a:lnSpc>
            </a:pPr>
            <a:r>
              <a:rPr lang="en-US" sz="3600" b="1" dirty="0" smtClean="0">
                <a:ln w="13462">
                  <a:solidFill>
                    <a:schemeClr val="tx1"/>
                  </a:solidFill>
                  <a:prstDash val="solid"/>
                </a:ln>
                <a:solidFill>
                  <a:schemeClr val="bg1"/>
                </a:solidFill>
                <a:effectLst/>
                <a:latin typeface="Agency FB" panose="020B0503020202020204" pitchFamily="34" charset="0"/>
              </a:rPr>
              <a:t>	** </a:t>
            </a:r>
            <a:r>
              <a:rPr lang="en-US" sz="3600" b="1" dirty="0">
                <a:ln w="13462">
                  <a:solidFill>
                    <a:schemeClr val="tx1"/>
                  </a:solidFill>
                  <a:prstDash val="solid"/>
                </a:ln>
                <a:solidFill>
                  <a:schemeClr val="bg1"/>
                </a:solidFill>
                <a:effectLst/>
                <a:latin typeface="Agency FB" panose="020B0503020202020204" pitchFamily="34" charset="0"/>
              </a:rPr>
              <a:t>Reflection Q’s </a:t>
            </a:r>
            <a:r>
              <a:rPr lang="en-US" sz="3600" b="1" dirty="0" smtClean="0">
                <a:ln w="13462">
                  <a:solidFill>
                    <a:schemeClr val="tx1"/>
                  </a:solidFill>
                  <a:prstDash val="solid"/>
                </a:ln>
                <a:solidFill>
                  <a:schemeClr val="bg1"/>
                </a:solidFill>
                <a:effectLst/>
                <a:latin typeface="Agency FB" panose="020B0503020202020204" pitchFamily="34" charset="0"/>
              </a:rPr>
              <a:t>-</a:t>
            </a:r>
            <a:r>
              <a:rPr lang="en-US" sz="3600" b="1" dirty="0" smtClean="0">
                <a:ln w="13462">
                  <a:solidFill>
                    <a:schemeClr val="tx1"/>
                  </a:solidFill>
                  <a:prstDash val="solid"/>
                </a:ln>
                <a:solidFill>
                  <a:schemeClr val="bg1"/>
                </a:solidFill>
                <a:latin typeface="Agency FB" panose="020B0503020202020204" pitchFamily="34" charset="0"/>
              </a:rPr>
              <a:t>3</a:t>
            </a:r>
            <a:r>
              <a:rPr lang="en-US" sz="3600" b="1" dirty="0" smtClean="0">
                <a:ln w="13462">
                  <a:solidFill>
                    <a:schemeClr val="tx1"/>
                  </a:solidFill>
                  <a:prstDash val="solid"/>
                </a:ln>
                <a:solidFill>
                  <a:schemeClr val="bg1"/>
                </a:solidFill>
                <a:effectLst/>
                <a:latin typeface="Agency FB" panose="020B0503020202020204" pitchFamily="34" charset="0"/>
              </a:rPr>
              <a:t> </a:t>
            </a:r>
            <a:r>
              <a:rPr lang="en-US" sz="3600" b="1" dirty="0" smtClean="0">
                <a:ln w="13462">
                  <a:solidFill>
                    <a:schemeClr val="tx1"/>
                  </a:solidFill>
                  <a:prstDash val="solid"/>
                </a:ln>
                <a:solidFill>
                  <a:schemeClr val="bg1"/>
                </a:solidFill>
                <a:effectLst/>
                <a:latin typeface="Agency FB" panose="020B0503020202020204" pitchFamily="34" charset="0"/>
              </a:rPr>
              <a:t>Sentences</a:t>
            </a:r>
            <a:endParaRPr lang="en-US" sz="3600" b="1" dirty="0">
              <a:ln w="13462">
                <a:solidFill>
                  <a:schemeClr val="tx1"/>
                </a:solidFill>
                <a:prstDash val="solid"/>
              </a:ln>
              <a:solidFill>
                <a:schemeClr val="bg1"/>
              </a:solidFill>
              <a:effectLst/>
              <a:latin typeface="Agency FB" panose="020B0503020202020204" pitchFamily="34" charset="0"/>
            </a:endParaRPr>
          </a:p>
          <a:p>
            <a:pPr>
              <a:lnSpc>
                <a:spcPct val="150000"/>
              </a:lnSpc>
            </a:pPr>
            <a:r>
              <a:rPr lang="en-US" sz="3600" b="1" dirty="0" smtClean="0">
                <a:ln w="13462">
                  <a:solidFill>
                    <a:schemeClr val="tx1"/>
                  </a:solidFill>
                  <a:prstDash val="solid"/>
                </a:ln>
                <a:solidFill>
                  <a:schemeClr val="bg1"/>
                </a:solidFill>
                <a:effectLst/>
                <a:latin typeface="Agency FB" panose="020B0503020202020204" pitchFamily="34" charset="0"/>
              </a:rPr>
              <a:t>	** </a:t>
            </a:r>
            <a:r>
              <a:rPr lang="en-US" sz="3600" b="1" dirty="0">
                <a:ln w="13462">
                  <a:solidFill>
                    <a:schemeClr val="tx1"/>
                  </a:solidFill>
                  <a:prstDash val="solid"/>
                </a:ln>
                <a:solidFill>
                  <a:schemeClr val="bg1"/>
                </a:solidFill>
                <a:effectLst/>
                <a:latin typeface="Agency FB" panose="020B0503020202020204" pitchFamily="34" charset="0"/>
              </a:rPr>
              <a:t>Work on writing – </a:t>
            </a:r>
            <a:r>
              <a:rPr lang="en-US" sz="3600" b="1" dirty="0" smtClean="0">
                <a:ln w="13462">
                  <a:solidFill>
                    <a:schemeClr val="tx1"/>
                  </a:solidFill>
                  <a:prstDash val="solid"/>
                </a:ln>
                <a:solidFill>
                  <a:schemeClr val="bg1"/>
                </a:solidFill>
                <a:effectLst/>
                <a:latin typeface="Agency FB" panose="020B0503020202020204" pitchFamily="34" charset="0"/>
              </a:rPr>
              <a:t>gather facts</a:t>
            </a:r>
            <a:endParaRPr lang="en-US" sz="3600" b="1" dirty="0">
              <a:ln w="13462">
                <a:solidFill>
                  <a:schemeClr val="tx1"/>
                </a:solidFill>
                <a:prstDash val="solid"/>
              </a:ln>
              <a:solidFill>
                <a:schemeClr val="bg1"/>
              </a:solidFill>
              <a:effectLst/>
              <a:latin typeface="Agency FB" panose="020B0503020202020204" pitchFamily="34" charset="0"/>
            </a:endParaRPr>
          </a:p>
          <a:p>
            <a:pPr>
              <a:lnSpc>
                <a:spcPct val="150000"/>
              </a:lnSpc>
            </a:pPr>
            <a:r>
              <a:rPr lang="en-US" sz="3600" b="1" dirty="0" smtClean="0">
                <a:ln w="13462">
                  <a:solidFill>
                    <a:schemeClr val="tx1"/>
                  </a:solidFill>
                  <a:prstDash val="solid"/>
                </a:ln>
                <a:solidFill>
                  <a:schemeClr val="bg1"/>
                </a:solidFill>
                <a:effectLst/>
                <a:latin typeface="Agency FB" panose="020B0503020202020204" pitchFamily="34" charset="0"/>
              </a:rPr>
              <a:t>	Read </a:t>
            </a:r>
            <a:r>
              <a:rPr lang="en-US" sz="3600" b="1" dirty="0">
                <a:ln w="13462">
                  <a:solidFill>
                    <a:schemeClr val="tx1"/>
                  </a:solidFill>
                  <a:prstDash val="solid"/>
                </a:ln>
                <a:solidFill>
                  <a:schemeClr val="bg1"/>
                </a:solidFill>
                <a:effectLst/>
                <a:latin typeface="Agency FB" panose="020B0503020202020204" pitchFamily="34" charset="0"/>
              </a:rPr>
              <a:t>to someone (Level 1</a:t>
            </a:r>
            <a:r>
              <a:rPr lang="en-US" sz="3600" b="1" dirty="0" smtClean="0">
                <a:ln w="13462">
                  <a:solidFill>
                    <a:schemeClr val="tx1"/>
                  </a:solidFill>
                  <a:prstDash val="solid"/>
                </a:ln>
                <a:solidFill>
                  <a:schemeClr val="bg1"/>
                </a:solidFill>
                <a:effectLst/>
                <a:latin typeface="Agency FB" panose="020B0503020202020204" pitchFamily="34" charset="0"/>
              </a:rPr>
              <a:t>)</a:t>
            </a:r>
            <a:endParaRPr lang="en-US" sz="6600" b="1" dirty="0">
              <a:ln w="13462">
                <a:solidFill>
                  <a:schemeClr val="tx1"/>
                </a:solidFill>
                <a:prstDash val="solid"/>
              </a:ln>
              <a:solidFill>
                <a:schemeClr val="bg1"/>
              </a:solidFill>
              <a:effectLst/>
              <a:latin typeface="Agency FB" panose="020B0503020202020204" pitchFamily="34" charset="0"/>
            </a:endParaRPr>
          </a:p>
        </p:txBody>
      </p:sp>
      <p:sp>
        <p:nvSpPr>
          <p:cNvPr id="2" name="TextBox 1"/>
          <p:cNvSpPr txBox="1"/>
          <p:nvPr/>
        </p:nvSpPr>
        <p:spPr>
          <a:xfrm>
            <a:off x="7906044" y="1164853"/>
            <a:ext cx="3756073" cy="1200329"/>
          </a:xfrm>
          <a:prstGeom prst="rect">
            <a:avLst/>
          </a:prstGeom>
          <a:noFill/>
        </p:spPr>
        <p:txBody>
          <a:bodyPr wrap="square" rtlCol="0">
            <a:spAutoFit/>
          </a:bodyPr>
          <a:lstStyle/>
          <a:p>
            <a:r>
              <a:rPr lang="en-US" sz="2400" dirty="0" smtClean="0">
                <a:solidFill>
                  <a:schemeClr val="bg1"/>
                </a:solidFill>
              </a:rPr>
              <a:t>** Are a must to complete</a:t>
            </a:r>
          </a:p>
          <a:p>
            <a:endParaRPr lang="en-US" sz="2400" dirty="0" smtClean="0">
              <a:solidFill>
                <a:schemeClr val="bg1"/>
              </a:solidFill>
            </a:endParaRPr>
          </a:p>
          <a:p>
            <a:r>
              <a:rPr lang="en-US" sz="2400" dirty="0" smtClean="0">
                <a:solidFill>
                  <a:schemeClr val="bg1"/>
                </a:solidFill>
              </a:rPr>
              <a:t>*  Are a need to complete</a:t>
            </a:r>
            <a:endParaRPr lang="en-US" sz="2400" dirty="0">
              <a:solidFill>
                <a:schemeClr val="bg1"/>
              </a:solidFill>
            </a:endParaRPr>
          </a:p>
        </p:txBody>
      </p:sp>
      <p:sp>
        <p:nvSpPr>
          <p:cNvPr id="3" name="5-Point Star 2"/>
          <p:cNvSpPr/>
          <p:nvPr/>
        </p:nvSpPr>
        <p:spPr>
          <a:xfrm>
            <a:off x="7104185" y="2365182"/>
            <a:ext cx="4684541" cy="4149970"/>
          </a:xfrm>
          <a:prstGeom prst="star5">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525021" y="3903136"/>
            <a:ext cx="1842868" cy="1569660"/>
          </a:xfrm>
          <a:prstGeom prst="rect">
            <a:avLst/>
          </a:prstGeom>
          <a:noFill/>
        </p:spPr>
        <p:txBody>
          <a:bodyPr wrap="square" rtlCol="0">
            <a:spAutoFit/>
          </a:bodyPr>
          <a:lstStyle/>
          <a:p>
            <a:pPr algn="ctr"/>
            <a:r>
              <a:rPr lang="en-US" sz="3200" dirty="0" smtClean="0">
                <a:solidFill>
                  <a:schemeClr val="bg1"/>
                </a:solidFill>
                <a:latin typeface="Agency FB" panose="020B0503020202020204" pitchFamily="34" charset="0"/>
              </a:rPr>
              <a:t>Voice level 0-1 at all times!</a:t>
            </a:r>
            <a:endParaRPr lang="en-US" sz="32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416444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198137" y="1084021"/>
            <a:ext cx="11563643" cy="5632311"/>
          </a:xfrm>
          <a:prstGeom prst="rect">
            <a:avLst/>
          </a:prstGeom>
          <a:solidFill>
            <a:schemeClr val="tx1"/>
          </a:solidFill>
        </p:spPr>
        <p:txBody>
          <a:bodyPr wrap="square">
            <a:spAutoFit/>
          </a:bodyPr>
          <a:lstStyle/>
          <a:p>
            <a:r>
              <a:rPr lang="en-US" sz="4400" b="1"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I CAN </a:t>
            </a:r>
            <a:r>
              <a:rPr lang="en-US" sz="3600" dirty="0">
                <a:solidFill>
                  <a:schemeClr val="bg1"/>
                </a:solidFill>
              </a:rPr>
              <a:t>identify comparisons and contrasts in a picture</a:t>
            </a:r>
          </a:p>
          <a:p>
            <a:endParaRPr lang="en-US" sz="3600" dirty="0">
              <a:solidFill>
                <a:schemeClr val="bg1"/>
              </a:solidFill>
            </a:endParaRPr>
          </a:p>
          <a:p>
            <a:r>
              <a:rPr lang="en-US" sz="4400" b="1"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I CAN </a:t>
            </a:r>
            <a:r>
              <a:rPr lang="en-US" sz="3600" dirty="0">
                <a:solidFill>
                  <a:schemeClr val="bg1"/>
                </a:solidFill>
              </a:rPr>
              <a:t>identify and use signal language for comparing and contrasting</a:t>
            </a:r>
          </a:p>
          <a:p>
            <a:endParaRPr lang="en-US" sz="3600" dirty="0">
              <a:solidFill>
                <a:schemeClr val="bg1"/>
              </a:solidFill>
            </a:endParaRPr>
          </a:p>
          <a:p>
            <a:r>
              <a:rPr lang="en-US" sz="4400" b="1"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I CAN </a:t>
            </a:r>
            <a:r>
              <a:rPr lang="en-US" sz="3600" dirty="0">
                <a:solidFill>
                  <a:schemeClr val="bg1"/>
                </a:solidFill>
              </a:rPr>
              <a:t>determine important information in a picture</a:t>
            </a:r>
          </a:p>
          <a:p>
            <a:endParaRPr lang="en-US" sz="2000" dirty="0">
              <a:solidFill>
                <a:schemeClr val="bg1"/>
              </a:solidFill>
            </a:endParaRPr>
          </a:p>
          <a:p>
            <a:r>
              <a:rPr lang="en-US" sz="2000" dirty="0">
                <a:solidFill>
                  <a:schemeClr val="bg1"/>
                </a:solidFill>
              </a:rPr>
              <a:t>5.RL.3 Compare and contrast two or more characters, settings or events in a story or drama, drawing on specific details in the text (e.g. how characters interact)</a:t>
            </a:r>
          </a:p>
          <a:p>
            <a:endParaRPr lang="en-US" sz="2000" dirty="0">
              <a:solidFill>
                <a:schemeClr val="bg1"/>
              </a:solidFill>
            </a:endParaRPr>
          </a:p>
          <a:p>
            <a:r>
              <a:rPr lang="en-US" sz="2000" dirty="0">
                <a:solidFill>
                  <a:schemeClr val="bg1"/>
                </a:solidFill>
              </a:rPr>
              <a:t>5.SL.1abc Engage effectively in a range of collaborative discussions, topics and texts, building on others’ ideas and expressing their own clearly</a:t>
            </a:r>
          </a:p>
        </p:txBody>
      </p:sp>
      <p:sp>
        <p:nvSpPr>
          <p:cNvPr id="5" name="Rectangle 4"/>
          <p:cNvSpPr/>
          <p:nvPr/>
        </p:nvSpPr>
        <p:spPr>
          <a:xfrm>
            <a:off x="0" y="0"/>
            <a:ext cx="12192000" cy="1446550"/>
          </a:xfrm>
          <a:prstGeom prst="rect">
            <a:avLst/>
          </a:prstGeom>
          <a:noFill/>
          <a:effectLst>
            <a:outerShdw blurRad="50800" dist="38100" dir="13500000" algn="br" rotWithShape="0">
              <a:schemeClr val="bg1">
                <a:alpha val="40000"/>
              </a:schemeClr>
            </a:outerShdw>
          </a:effectLst>
        </p:spPr>
        <p:txBody>
          <a:bodyPr wrap="square" lIns="91440" tIns="45720" rIns="91440" bIns="45720">
            <a:spAutoFit/>
            <a:scene3d>
              <a:camera prst="perspectiveAbove"/>
              <a:lightRig rig="threePt" dir="t"/>
            </a:scene3d>
            <a:sp3d/>
          </a:bodyPr>
          <a:lstStyle/>
          <a:p>
            <a:pPr algn="ctr"/>
            <a:r>
              <a:rPr lang="en-US" sz="8800" b="1" cap="none" spc="0"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Compare &amp; Contrast</a:t>
            </a:r>
            <a:endParaRPr lang="en-US" sz="8800" b="1" cap="none" spc="0"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37818202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97391" y="3414407"/>
            <a:ext cx="9144000" cy="847114"/>
          </a:xfrm>
        </p:spPr>
        <p:txBody>
          <a:bodyPr>
            <a:noAutofit/>
          </a:bodyPr>
          <a:lstStyle/>
          <a:p>
            <a:r>
              <a:rPr lang="en-US" sz="9600" b="1" cap="none" spc="0"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Compare &amp; Contrast</a:t>
            </a:r>
            <a:br>
              <a:rPr lang="en-US" sz="9600" b="1" cap="none" spc="0"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br>
            <a:r>
              <a:rPr lang="en-US" sz="9600" b="1"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Recap</a:t>
            </a:r>
            <a:r>
              <a:rPr lang="en-US" sz="9600" b="1" cap="none" spc="0"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rPr>
              <a:t/>
            </a:r>
            <a:br>
              <a:rPr lang="en-US" sz="9600" b="1" cap="none" spc="0"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rPr>
            </a:br>
            <a:endParaRPr lang="en-US" sz="9600" dirty="0">
              <a:solidFill>
                <a:schemeClr val="bg1"/>
              </a:solidFill>
              <a:latin typeface="Agency FB" panose="020B0503020202020204" pitchFamily="34" charset="0"/>
            </a:endParaRPr>
          </a:p>
        </p:txBody>
      </p:sp>
      <p:sp>
        <p:nvSpPr>
          <p:cNvPr id="3" name="Subtitle 2"/>
          <p:cNvSpPr>
            <a:spLocks noGrp="1"/>
          </p:cNvSpPr>
          <p:nvPr>
            <p:ph type="subTitle" idx="1"/>
          </p:nvPr>
        </p:nvSpPr>
        <p:spPr>
          <a:xfrm>
            <a:off x="1397391" y="3414407"/>
            <a:ext cx="7479323" cy="3211476"/>
          </a:xfrm>
          <a:solidFill>
            <a:schemeClr val="tx1"/>
          </a:solidFill>
        </p:spPr>
        <p:txBody>
          <a:bodyPr>
            <a:normAutofit/>
          </a:bodyPr>
          <a:lstStyle/>
          <a:p>
            <a:pPr marL="457200" indent="-457200" algn="l">
              <a:buFont typeface="Wingdings" panose="05000000000000000000" pitchFamily="2" charset="2"/>
              <a:buChar char="q"/>
            </a:pPr>
            <a:r>
              <a:rPr lang="en-US" sz="4800" dirty="0" smtClean="0">
                <a:solidFill>
                  <a:schemeClr val="bg1"/>
                </a:solidFill>
                <a:latin typeface="Agency FB" panose="020B0503020202020204" pitchFamily="34" charset="0"/>
              </a:rPr>
              <a:t>Airplanes Then and Now</a:t>
            </a:r>
          </a:p>
          <a:p>
            <a:pPr marL="457200" indent="-457200" algn="l">
              <a:buFont typeface="Wingdings" panose="05000000000000000000" pitchFamily="2" charset="2"/>
              <a:buChar char="q"/>
            </a:pPr>
            <a:r>
              <a:rPr lang="en-US" sz="4800" dirty="0" smtClean="0">
                <a:solidFill>
                  <a:schemeClr val="bg1"/>
                </a:solidFill>
                <a:latin typeface="Agency FB" panose="020B0503020202020204" pitchFamily="34" charset="0"/>
              </a:rPr>
              <a:t>What did we look at?</a:t>
            </a:r>
          </a:p>
          <a:p>
            <a:pPr marL="457200" indent="-457200" algn="l">
              <a:buFont typeface="Wingdings" panose="05000000000000000000" pitchFamily="2" charset="2"/>
              <a:buChar char="q"/>
            </a:pPr>
            <a:r>
              <a:rPr lang="en-US" sz="4800" dirty="0" smtClean="0">
                <a:solidFill>
                  <a:schemeClr val="bg1"/>
                </a:solidFill>
                <a:latin typeface="Agency FB" panose="020B0503020202020204" pitchFamily="34" charset="0"/>
              </a:rPr>
              <a:t>Think Aloud – Why is it important?</a:t>
            </a:r>
          </a:p>
          <a:p>
            <a:pPr marL="457200" indent="-457200" algn="l">
              <a:buFont typeface="Wingdings" panose="05000000000000000000" pitchFamily="2" charset="2"/>
              <a:buChar char="q"/>
            </a:pPr>
            <a:r>
              <a:rPr lang="en-US" sz="4800" dirty="0" smtClean="0">
                <a:solidFill>
                  <a:schemeClr val="bg1"/>
                </a:solidFill>
                <a:latin typeface="Agency FB" panose="020B0503020202020204" pitchFamily="34" charset="0"/>
              </a:rPr>
              <a:t>What signal words did we use?</a:t>
            </a:r>
          </a:p>
          <a:p>
            <a:pPr algn="l"/>
            <a:endParaRPr lang="en-US" sz="3200" dirty="0" smtClean="0">
              <a:solidFill>
                <a:schemeClr val="bg1"/>
              </a:solidFill>
              <a:latin typeface="Agency FB" panose="020B0503020202020204" pitchFamily="34" charset="0"/>
            </a:endParaRPr>
          </a:p>
        </p:txBody>
      </p:sp>
    </p:spTree>
    <p:extLst>
      <p:ext uri="{BB962C8B-B14F-4D97-AF65-F5344CB8AC3E}">
        <p14:creationId xmlns:p14="http://schemas.microsoft.com/office/powerpoint/2010/main" val="26572340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97391" y="2641674"/>
            <a:ext cx="9144000" cy="847114"/>
          </a:xfrm>
        </p:spPr>
        <p:txBody>
          <a:bodyPr>
            <a:noAutofit/>
          </a:bodyPr>
          <a:lstStyle/>
          <a:p>
            <a:r>
              <a:rPr lang="en-US" sz="9600" b="1" cap="none" spc="0"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Compare &amp; Contrast</a:t>
            </a:r>
            <a:r>
              <a:rPr lang="en-US" sz="9600" b="1" cap="none" spc="0"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rPr>
              <a:t/>
            </a:r>
            <a:br>
              <a:rPr lang="en-US" sz="9600" b="1" cap="none" spc="0"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rPr>
            </a:br>
            <a:endParaRPr lang="en-US" sz="9600" dirty="0">
              <a:solidFill>
                <a:schemeClr val="bg1"/>
              </a:solidFill>
              <a:latin typeface="Agency FB" panose="020B0503020202020204" pitchFamily="34" charset="0"/>
            </a:endParaRPr>
          </a:p>
        </p:txBody>
      </p:sp>
      <p:sp>
        <p:nvSpPr>
          <p:cNvPr id="3" name="Subtitle 2"/>
          <p:cNvSpPr>
            <a:spLocks noGrp="1"/>
          </p:cNvSpPr>
          <p:nvPr>
            <p:ph type="subTitle" idx="1"/>
          </p:nvPr>
        </p:nvSpPr>
        <p:spPr/>
        <p:txBody>
          <a:bodyPr>
            <a:normAutofit/>
          </a:bodyPr>
          <a:lstStyle/>
          <a:p>
            <a:r>
              <a:rPr lang="en-US" sz="8000" dirty="0" smtClean="0">
                <a:solidFill>
                  <a:schemeClr val="bg1"/>
                </a:solidFill>
                <a:latin typeface="Agency FB" panose="020B0503020202020204" pitchFamily="34" charset="0"/>
                <a:hlinkClick r:id="rId3"/>
              </a:rPr>
              <a:t>LET'S TAKE A TRIP</a:t>
            </a:r>
            <a:endParaRPr lang="en-US" sz="8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95434213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3"/>
          <a:stretch>
            <a:fillRect/>
          </a:stretch>
        </p:blipFill>
        <p:spPr>
          <a:xfrm>
            <a:off x="0" y="-740535"/>
            <a:ext cx="12192000" cy="7598535"/>
          </a:xfrm>
          <a:prstGeom prst="rect">
            <a:avLst/>
          </a:prstGeom>
        </p:spPr>
      </p:pic>
      <p:sp>
        <p:nvSpPr>
          <p:cNvPr id="6" name="TextBox 5"/>
          <p:cNvSpPr txBox="1"/>
          <p:nvPr/>
        </p:nvSpPr>
        <p:spPr>
          <a:xfrm>
            <a:off x="323559" y="1144588"/>
            <a:ext cx="5401993" cy="4524315"/>
          </a:xfrm>
          <a:prstGeom prst="rect">
            <a:avLst/>
          </a:prstGeom>
          <a:solidFill>
            <a:schemeClr val="tx1"/>
          </a:solidFill>
          <a:ln>
            <a:solidFill>
              <a:schemeClr val="tx1"/>
            </a:solidFill>
          </a:ln>
        </p:spPr>
        <p:txBody>
          <a:bodyPr wrap="square" rtlCol="0">
            <a:spAutoFit/>
          </a:bodyPr>
          <a:lstStyle/>
          <a:p>
            <a:r>
              <a:rPr lang="en-US" sz="2000" dirty="0" smtClean="0"/>
              <a:t>	</a:t>
            </a:r>
            <a:r>
              <a:rPr lang="en-US" sz="2400" dirty="0" smtClean="0">
                <a:solidFill>
                  <a:schemeClr val="bg1"/>
                </a:solidFill>
              </a:rPr>
              <a:t>We have arrived! This planet has an average temperature of 2150◦ Fahrenheit. The planet has a diameter of 3963 miles. This planet does not experience any change in the weather! It is very cold outside today. There has never been snow on this planet or any form of water. Both animals and insects are not present on the planet. Lady bugs crawl on trees sometimes. Our planet is made of rock and lava. Nobody has ever traveled to our planet. </a:t>
            </a:r>
            <a:endParaRPr lang="en-US" sz="2400" dirty="0"/>
          </a:p>
        </p:txBody>
      </p:sp>
      <p:sp>
        <p:nvSpPr>
          <p:cNvPr id="7" name="Rectangle 6"/>
          <p:cNvSpPr/>
          <p:nvPr/>
        </p:nvSpPr>
        <p:spPr>
          <a:xfrm>
            <a:off x="603323" y="112224"/>
            <a:ext cx="4317272"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glow rad="228600">
                    <a:schemeClr val="accent2">
                      <a:satMod val="175000"/>
                      <a:alpha val="40000"/>
                    </a:schemeClr>
                  </a:glow>
                  <a:outerShdw dist="38100" dir="2700000" algn="tl" rotWithShape="0">
                    <a:schemeClr val="accent2"/>
                  </a:outerShdw>
                </a:effectLst>
              </a:rPr>
              <a:t>Planet </a:t>
            </a:r>
            <a:r>
              <a:rPr lang="en-US" sz="5400" b="1" cap="none" spc="0" dirty="0" err="1" smtClean="0">
                <a:ln w="6600">
                  <a:solidFill>
                    <a:schemeClr val="accent2"/>
                  </a:solidFill>
                  <a:prstDash val="solid"/>
                </a:ln>
                <a:solidFill>
                  <a:srgbClr val="FFFFFF"/>
                </a:solidFill>
                <a:effectLst>
                  <a:glow rad="228600">
                    <a:schemeClr val="accent2">
                      <a:satMod val="175000"/>
                      <a:alpha val="40000"/>
                    </a:schemeClr>
                  </a:glow>
                  <a:outerShdw dist="38100" dir="2700000" algn="tl" rotWithShape="0">
                    <a:schemeClr val="accent2"/>
                  </a:outerShdw>
                </a:effectLst>
              </a:rPr>
              <a:t>Chelula</a:t>
            </a:r>
            <a:endParaRPr lang="en-US" sz="5400" b="1" cap="none" spc="0" dirty="0">
              <a:ln w="6600">
                <a:solidFill>
                  <a:schemeClr val="accent2"/>
                </a:solidFill>
                <a:prstDash val="solid"/>
              </a:ln>
              <a:solidFill>
                <a:srgbClr val="FFFFFF"/>
              </a:solidFill>
              <a:effectLst>
                <a:glow rad="228600">
                  <a:schemeClr val="accent2">
                    <a:satMod val="175000"/>
                    <a:alpha val="40000"/>
                  </a:schemeClr>
                </a:glow>
                <a:outerShdw dist="38100" dir="2700000" algn="tl" rotWithShape="0">
                  <a:schemeClr val="accent2"/>
                </a:outerShdw>
              </a:effectLst>
            </a:endParaRPr>
          </a:p>
        </p:txBody>
      </p:sp>
    </p:spTree>
    <p:extLst>
      <p:ext uri="{BB962C8B-B14F-4D97-AF65-F5344CB8AC3E}">
        <p14:creationId xmlns:p14="http://schemas.microsoft.com/office/powerpoint/2010/main" val="203466724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5910"/>
            <a:ext cx="12416403" cy="9105363"/>
          </a:xfrm>
          <a:prstGeom prst="rect">
            <a:avLst/>
          </a:prstGeom>
        </p:spPr>
      </p:pic>
      <p:sp>
        <p:nvSpPr>
          <p:cNvPr id="3" name="TextBox 2"/>
          <p:cNvSpPr txBox="1"/>
          <p:nvPr/>
        </p:nvSpPr>
        <p:spPr>
          <a:xfrm>
            <a:off x="811370" y="334851"/>
            <a:ext cx="4043966" cy="769441"/>
          </a:xfrm>
          <a:prstGeom prst="rect">
            <a:avLst/>
          </a:prstGeom>
          <a:solidFill>
            <a:schemeClr val="bg1"/>
          </a:solidFill>
        </p:spPr>
        <p:txBody>
          <a:bodyPr wrap="square" rtlCol="0">
            <a:spAutoFit/>
          </a:bodyPr>
          <a:lstStyle/>
          <a:p>
            <a:r>
              <a:rPr lang="en-US" sz="4400" b="1"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ea typeface="+mj-ea"/>
                <a:cs typeface="+mj-cs"/>
              </a:rPr>
              <a:t>Mars and Earth</a:t>
            </a:r>
            <a:endParaRPr lang="en-US" sz="4400" b="1"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ea typeface="+mj-ea"/>
              <a:cs typeface="+mj-cs"/>
            </a:endParaRPr>
          </a:p>
        </p:txBody>
      </p:sp>
      <p:pic>
        <p:nvPicPr>
          <p:cNvPr id="4" name="Picture 3"/>
          <p:cNvPicPr>
            <a:picLocks noChangeAspect="1"/>
          </p:cNvPicPr>
          <p:nvPr/>
        </p:nvPicPr>
        <p:blipFill>
          <a:blip r:embed="rId4"/>
          <a:stretch>
            <a:fillRect/>
          </a:stretch>
        </p:blipFill>
        <p:spPr>
          <a:xfrm>
            <a:off x="-1" y="115910"/>
            <a:ext cx="656823" cy="7830025"/>
          </a:xfrm>
          <a:prstGeom prst="rect">
            <a:avLst/>
          </a:prstGeom>
        </p:spPr>
      </p:pic>
    </p:spTree>
    <p:extLst>
      <p:ext uri="{BB962C8B-B14F-4D97-AF65-F5344CB8AC3E}">
        <p14:creationId xmlns:p14="http://schemas.microsoft.com/office/powerpoint/2010/main" val="23312162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78660" y="0"/>
            <a:ext cx="9351819" cy="6858000"/>
          </a:xfrm>
          <a:prstGeom prst="rect">
            <a:avLst/>
          </a:prstGeom>
          <a:ln>
            <a:noFill/>
          </a:ln>
          <a:effectLst>
            <a:softEdge rad="112500"/>
          </a:effectLst>
        </p:spPr>
      </p:pic>
      <p:pic>
        <p:nvPicPr>
          <p:cNvPr id="2" name="Picture 1"/>
          <p:cNvPicPr>
            <a:picLocks noChangeAspect="1"/>
          </p:cNvPicPr>
          <p:nvPr/>
        </p:nvPicPr>
        <p:blipFill>
          <a:blip r:embed="rId4"/>
          <a:stretch>
            <a:fillRect/>
          </a:stretch>
        </p:blipFill>
        <p:spPr>
          <a:xfrm>
            <a:off x="1952732" y="160356"/>
            <a:ext cx="3109229" cy="664522"/>
          </a:xfrm>
          <a:prstGeom prst="rect">
            <a:avLst/>
          </a:prstGeom>
          <a:solidFill>
            <a:schemeClr val="bg1"/>
          </a:solidFill>
        </p:spPr>
      </p:pic>
      <p:sp>
        <p:nvSpPr>
          <p:cNvPr id="5" name="Rectangle 4"/>
          <p:cNvSpPr/>
          <p:nvPr/>
        </p:nvSpPr>
        <p:spPr>
          <a:xfrm>
            <a:off x="1378660" y="0"/>
            <a:ext cx="450140" cy="551215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27715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rPr>
              <a:t>Determine Text Importance</a:t>
            </a:r>
          </a:p>
        </p:txBody>
      </p:sp>
      <p:sp>
        <p:nvSpPr>
          <p:cNvPr id="3" name="Content Placeholder 2"/>
          <p:cNvSpPr>
            <a:spLocks noGrp="1"/>
          </p:cNvSpPr>
          <p:nvPr>
            <p:ph idx="1"/>
          </p:nvPr>
        </p:nvSpPr>
        <p:spPr>
          <a:xfrm>
            <a:off x="1055077" y="1825624"/>
            <a:ext cx="10156874" cy="4096874"/>
          </a:xfrm>
          <a:solidFill>
            <a:schemeClr val="tx1"/>
          </a:solidFill>
        </p:spPr>
        <p:txBody>
          <a:bodyPr>
            <a:normAutofit/>
          </a:bodyPr>
          <a:lstStyle/>
          <a:p>
            <a:pPr marL="0" indent="0">
              <a:buNone/>
            </a:pPr>
            <a:r>
              <a:rPr lang="en-US" sz="4400" dirty="0" smtClean="0">
                <a:solidFill>
                  <a:schemeClr val="bg1"/>
                </a:solidFill>
                <a:latin typeface="Agency FB" panose="020B0503020202020204" pitchFamily="34" charset="0"/>
              </a:rPr>
              <a:t>What is the most important information in the passage?</a:t>
            </a:r>
          </a:p>
          <a:p>
            <a:pPr marL="0" indent="0">
              <a:buNone/>
            </a:pPr>
            <a:endParaRPr lang="en-US" sz="4400" dirty="0" smtClean="0">
              <a:solidFill>
                <a:schemeClr val="bg1"/>
              </a:solidFill>
              <a:latin typeface="Agency FB" panose="020B0503020202020204" pitchFamily="34" charset="0"/>
            </a:endParaRPr>
          </a:p>
          <a:p>
            <a:pPr marL="0" indent="0">
              <a:buNone/>
            </a:pPr>
            <a:r>
              <a:rPr lang="en-US" sz="4400" dirty="0" smtClean="0">
                <a:solidFill>
                  <a:schemeClr val="bg1"/>
                </a:solidFill>
                <a:latin typeface="Agency FB" panose="020B0503020202020204" pitchFamily="34" charset="0"/>
              </a:rPr>
              <a:t>Compare and Contrast:</a:t>
            </a:r>
          </a:p>
          <a:p>
            <a:pPr marL="0" indent="0" algn="ctr">
              <a:buNone/>
            </a:pPr>
            <a:r>
              <a:rPr lang="en-US" sz="4400" b="1" dirty="0" smtClean="0">
                <a:solidFill>
                  <a:schemeClr val="bg1"/>
                </a:solidFill>
                <a:latin typeface="Agency FB" panose="020B0503020202020204" pitchFamily="34" charset="0"/>
              </a:rPr>
              <a:t>FIND SIGNAL WORDS!</a:t>
            </a:r>
            <a:endParaRPr lang="en-US" sz="4400" b="1"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9061957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Rectangle 4"/>
          <p:cNvSpPr/>
          <p:nvPr/>
        </p:nvSpPr>
        <p:spPr>
          <a:xfrm>
            <a:off x="140675" y="436099"/>
            <a:ext cx="11844997" cy="6063198"/>
          </a:xfrm>
          <a:prstGeom prst="rect">
            <a:avLst/>
          </a:prstGeom>
          <a:solidFill>
            <a:schemeClr val="tx1"/>
          </a:solidFill>
          <a:effectLst>
            <a:outerShdw blurRad="50800" dist="38100" dir="13500000" algn="br" rotWithShape="0">
              <a:schemeClr val="bg1">
                <a:alpha val="40000"/>
              </a:schemeClr>
            </a:outerShdw>
          </a:effectLst>
        </p:spPr>
        <p:txBody>
          <a:bodyPr wrap="square" lIns="91440" tIns="45720" rIns="91440" bIns="45720">
            <a:spAutoFit/>
          </a:bodyPr>
          <a:lstStyle/>
          <a:p>
            <a:pPr algn="ctr"/>
            <a:r>
              <a:rPr lang="en-US" sz="6000" b="1"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ea typeface="+mj-ea"/>
                <a:cs typeface="+mj-cs"/>
              </a:rPr>
              <a:t>Reader’s </a:t>
            </a:r>
            <a:r>
              <a:rPr lang="en-US" sz="6000" b="1" dirty="0" smtClean="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ea typeface="+mj-ea"/>
                <a:cs typeface="+mj-cs"/>
              </a:rPr>
              <a:t>Journal</a:t>
            </a:r>
          </a:p>
          <a:p>
            <a:pPr algn="ctr"/>
            <a:endParaRPr lang="en-US" sz="3600" b="1" dirty="0">
              <a:ln w="13462">
                <a:solidFill>
                  <a:schemeClr val="tx1"/>
                </a:solidFill>
                <a:prstDash val="solid"/>
              </a:ln>
              <a:solidFill>
                <a:schemeClr val="bg1"/>
              </a:solidFill>
              <a:effectLst>
                <a:glow rad="139700">
                  <a:schemeClr val="accent1">
                    <a:satMod val="175000"/>
                    <a:alpha val="40000"/>
                  </a:schemeClr>
                </a:glow>
                <a:outerShdw dist="38100" dir="2700000" algn="bl" rotWithShape="0">
                  <a:schemeClr val="accent5"/>
                </a:outerShdw>
              </a:effectLst>
              <a:latin typeface="Agency FB" panose="020B0503020202020204" pitchFamily="34" charset="0"/>
              <a:ea typeface="+mj-ea"/>
              <a:cs typeface="+mj-cs"/>
            </a:endParaRPr>
          </a:p>
          <a:p>
            <a:r>
              <a:rPr lang="en-US" sz="4400" b="1" dirty="0" smtClean="0">
                <a:ln w="13462">
                  <a:solidFill>
                    <a:schemeClr val="tx1"/>
                  </a:solidFill>
                  <a:prstDash val="solid"/>
                </a:ln>
                <a:solidFill>
                  <a:schemeClr val="bg1"/>
                </a:solidFill>
                <a:effectLst/>
                <a:latin typeface="Agency FB" panose="020B0503020202020204" pitchFamily="34" charset="0"/>
              </a:rPr>
              <a:t>One way Mars and Earth are alike is _________.</a:t>
            </a:r>
          </a:p>
          <a:p>
            <a:endParaRPr lang="en-US" sz="2000" b="1" dirty="0" smtClean="0">
              <a:ln w="13462">
                <a:solidFill>
                  <a:schemeClr val="tx1"/>
                </a:solidFill>
                <a:prstDash val="solid"/>
              </a:ln>
              <a:solidFill>
                <a:schemeClr val="bg1"/>
              </a:solidFill>
              <a:effectLst/>
              <a:latin typeface="Agency FB" panose="020B0503020202020204" pitchFamily="34" charset="0"/>
            </a:endParaRPr>
          </a:p>
          <a:p>
            <a:endParaRPr lang="en-US" sz="2800" b="1" dirty="0">
              <a:ln w="13462">
                <a:solidFill>
                  <a:schemeClr val="tx1"/>
                </a:solidFill>
                <a:prstDash val="solid"/>
              </a:ln>
              <a:solidFill>
                <a:schemeClr val="bg1"/>
              </a:solidFill>
              <a:effectLst/>
              <a:latin typeface="Agency FB" panose="020B0503020202020204" pitchFamily="34" charset="0"/>
            </a:endParaRPr>
          </a:p>
          <a:p>
            <a:r>
              <a:rPr lang="en-US" sz="4400" b="1" cap="none" spc="0" dirty="0" smtClean="0">
                <a:ln w="13462">
                  <a:solidFill>
                    <a:schemeClr val="tx1"/>
                  </a:solidFill>
                  <a:prstDash val="solid"/>
                </a:ln>
                <a:solidFill>
                  <a:schemeClr val="bg1"/>
                </a:solidFill>
                <a:effectLst/>
                <a:latin typeface="Agency FB" panose="020B0503020202020204" pitchFamily="34" charset="0"/>
              </a:rPr>
              <a:t>One way Mars and Earth are different is ______.</a:t>
            </a:r>
          </a:p>
          <a:p>
            <a:endParaRPr lang="en-US" sz="4400" b="1" cap="none" spc="0" dirty="0" smtClean="0">
              <a:ln w="13462">
                <a:solidFill>
                  <a:schemeClr val="tx1"/>
                </a:solidFill>
                <a:prstDash val="solid"/>
              </a:ln>
              <a:solidFill>
                <a:schemeClr val="bg1"/>
              </a:solidFill>
              <a:effectLst/>
              <a:latin typeface="Agency FB" panose="020B0503020202020204" pitchFamily="34" charset="0"/>
            </a:endParaRPr>
          </a:p>
          <a:p>
            <a:endParaRPr lang="en-US" sz="1600" b="1" cap="none" spc="0" dirty="0" smtClean="0">
              <a:ln w="13462">
                <a:solidFill>
                  <a:schemeClr val="tx1"/>
                </a:solidFill>
                <a:prstDash val="solid"/>
              </a:ln>
              <a:solidFill>
                <a:schemeClr val="bg1"/>
              </a:solidFill>
              <a:effectLst/>
              <a:latin typeface="Agency FB" panose="020B0503020202020204" pitchFamily="34" charset="0"/>
            </a:endParaRPr>
          </a:p>
          <a:p>
            <a:r>
              <a:rPr lang="en-US" sz="4400" b="1" dirty="0">
                <a:ln w="13462">
                  <a:solidFill>
                    <a:schemeClr val="tx1"/>
                  </a:solidFill>
                  <a:prstDash val="solid"/>
                </a:ln>
                <a:solidFill>
                  <a:schemeClr val="bg1"/>
                </a:solidFill>
                <a:latin typeface="Agency FB" panose="020B0503020202020204" pitchFamily="34" charset="0"/>
              </a:rPr>
              <a:t>S</a:t>
            </a:r>
            <a:r>
              <a:rPr lang="en-US" sz="4400" b="1" dirty="0" smtClean="0">
                <a:ln w="13462">
                  <a:solidFill>
                    <a:schemeClr val="tx1"/>
                  </a:solidFill>
                  <a:prstDash val="solid"/>
                </a:ln>
                <a:solidFill>
                  <a:schemeClr val="bg1"/>
                </a:solidFill>
                <a:effectLst/>
                <a:latin typeface="Agency FB" panose="020B0503020202020204" pitchFamily="34" charset="0"/>
              </a:rPr>
              <a:t>ignal words that helped me compare and contrast </a:t>
            </a:r>
            <a:r>
              <a:rPr lang="en-US" sz="4400" b="1" dirty="0" smtClean="0">
                <a:ln w="13462">
                  <a:solidFill>
                    <a:schemeClr val="tx1"/>
                  </a:solidFill>
                  <a:prstDash val="solid"/>
                </a:ln>
                <a:solidFill>
                  <a:schemeClr val="bg1"/>
                </a:solidFill>
                <a:latin typeface="Agency FB" panose="020B0503020202020204" pitchFamily="34" charset="0"/>
              </a:rPr>
              <a:t>are </a:t>
            </a:r>
            <a:r>
              <a:rPr lang="en-US" sz="4400" b="1" dirty="0" smtClean="0">
                <a:ln w="13462">
                  <a:solidFill>
                    <a:schemeClr val="tx1"/>
                  </a:solidFill>
                  <a:prstDash val="solid"/>
                </a:ln>
                <a:solidFill>
                  <a:schemeClr val="bg1"/>
                </a:solidFill>
                <a:effectLst/>
                <a:latin typeface="Agency FB" panose="020B0503020202020204" pitchFamily="34" charset="0"/>
              </a:rPr>
              <a:t>_____.</a:t>
            </a:r>
            <a:endParaRPr lang="en-US" sz="4400" b="1" cap="none" spc="0" dirty="0" smtClean="0">
              <a:ln w="13462">
                <a:solidFill>
                  <a:schemeClr val="tx1"/>
                </a:solidFill>
                <a:prstDash val="solid"/>
              </a:ln>
              <a:solidFill>
                <a:schemeClr val="bg1"/>
              </a:solidFill>
              <a:effectLst/>
              <a:latin typeface="Agency FB" panose="020B0503020202020204" pitchFamily="34" charset="0"/>
            </a:endParaRPr>
          </a:p>
        </p:txBody>
      </p:sp>
    </p:spTree>
    <p:extLst>
      <p:ext uri="{BB962C8B-B14F-4D97-AF65-F5344CB8AC3E}">
        <p14:creationId xmlns:p14="http://schemas.microsoft.com/office/powerpoint/2010/main" val="6538877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930</TotalTime>
  <Words>206</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Agency FB</vt:lpstr>
      <vt:lpstr>Arial</vt:lpstr>
      <vt:lpstr>Calibri</vt:lpstr>
      <vt:lpstr>Calibri Light</vt:lpstr>
      <vt:lpstr>Wingdings</vt:lpstr>
      <vt:lpstr>Office Theme</vt:lpstr>
      <vt:lpstr>PowerPoint Presentation</vt:lpstr>
      <vt:lpstr>PowerPoint Presentation</vt:lpstr>
      <vt:lpstr>Compare &amp; Contrast Recap </vt:lpstr>
      <vt:lpstr>Compare &amp; Contrast </vt:lpstr>
      <vt:lpstr>PowerPoint Presentation</vt:lpstr>
      <vt:lpstr>PowerPoint Presentation</vt:lpstr>
      <vt:lpstr>PowerPoint Presentation</vt:lpstr>
      <vt:lpstr>Determine Text Importance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Compare &amp; Contrast</dc:title>
  <dc:creator>KAL</dc:creator>
  <cp:lastModifiedBy>KAL</cp:lastModifiedBy>
  <cp:revision>27</cp:revision>
  <dcterms:created xsi:type="dcterms:W3CDTF">2017-02-08T14:36:19Z</dcterms:created>
  <dcterms:modified xsi:type="dcterms:W3CDTF">2017-02-09T20:34:43Z</dcterms:modified>
</cp:coreProperties>
</file>